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60" r:id="rId4"/>
    <p:sldId id="276" r:id="rId5"/>
    <p:sldId id="262" r:id="rId6"/>
    <p:sldId id="277" r:id="rId7"/>
    <p:sldId id="257" r:id="rId8"/>
    <p:sldId id="278" r:id="rId9"/>
    <p:sldId id="264" r:id="rId10"/>
    <p:sldId id="280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EB67-577A-48D7-9812-8AB6B8511AD8}" type="datetimeFigureOut">
              <a:rPr lang="cs-CZ" smtClean="0"/>
              <a:pPr/>
              <a:t>18.3.2020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71B8-9268-4EB4-AC98-C6AC377346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EB67-577A-48D7-9812-8AB6B8511AD8}" type="datetimeFigureOut">
              <a:rPr lang="cs-CZ" smtClean="0"/>
              <a:pPr/>
              <a:t>18.3.2020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71B8-9268-4EB4-AC98-C6AC377346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EB67-577A-48D7-9812-8AB6B8511AD8}" type="datetimeFigureOut">
              <a:rPr lang="cs-CZ" smtClean="0"/>
              <a:pPr/>
              <a:t>18.3.2020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71B8-9268-4EB4-AC98-C6AC377346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EB67-577A-48D7-9812-8AB6B8511AD8}" type="datetimeFigureOut">
              <a:rPr lang="cs-CZ" smtClean="0"/>
              <a:pPr/>
              <a:t>18.3.2020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71B8-9268-4EB4-AC98-C6AC377346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EB67-577A-48D7-9812-8AB6B8511AD8}" type="datetimeFigureOut">
              <a:rPr lang="cs-CZ" smtClean="0"/>
              <a:pPr/>
              <a:t>18.3.2020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71B8-9268-4EB4-AC98-C6AC377346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EB67-577A-48D7-9812-8AB6B8511AD8}" type="datetimeFigureOut">
              <a:rPr lang="cs-CZ" smtClean="0"/>
              <a:pPr/>
              <a:t>18.3.2020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71B8-9268-4EB4-AC98-C6AC377346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EB67-577A-48D7-9812-8AB6B8511AD8}" type="datetimeFigureOut">
              <a:rPr lang="cs-CZ" smtClean="0"/>
              <a:pPr/>
              <a:t>18.3.2020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71B8-9268-4EB4-AC98-C6AC377346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EB67-577A-48D7-9812-8AB6B8511AD8}" type="datetimeFigureOut">
              <a:rPr lang="cs-CZ" smtClean="0"/>
              <a:pPr/>
              <a:t>18.3.2020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71B8-9268-4EB4-AC98-C6AC377346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EB67-577A-48D7-9812-8AB6B8511AD8}" type="datetimeFigureOut">
              <a:rPr lang="cs-CZ" smtClean="0"/>
              <a:pPr/>
              <a:t>18.3.2020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71B8-9268-4EB4-AC98-C6AC377346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EB67-577A-48D7-9812-8AB6B8511AD8}" type="datetimeFigureOut">
              <a:rPr lang="cs-CZ" smtClean="0"/>
              <a:pPr/>
              <a:t>18.3.2020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71B8-9268-4EB4-AC98-C6AC377346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EB67-577A-48D7-9812-8AB6B8511AD8}" type="datetimeFigureOut">
              <a:rPr lang="cs-CZ" smtClean="0"/>
              <a:pPr/>
              <a:t>18.3.2020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71B8-9268-4EB4-AC98-C6AC377346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5EB67-577A-48D7-9812-8AB6B8511AD8}" type="datetimeFigureOut">
              <a:rPr lang="cs-CZ" smtClean="0"/>
              <a:pPr/>
              <a:t>18.3.2020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971B8-9268-4EB4-AC98-C6AC3773466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51520" y="908720"/>
            <a:ext cx="85689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Postup:</a:t>
            </a:r>
          </a:p>
          <a:p>
            <a:r>
              <a:rPr lang="cs-CZ" sz="4000" dirty="0" smtClean="0"/>
              <a:t>Procházej si prezentaci a </a:t>
            </a:r>
            <a:r>
              <a:rPr lang="cs-CZ" sz="4000" u="sng" dirty="0" smtClean="0"/>
              <a:t>slovíčka si postupně zapisuj dozadu do sešitu</a:t>
            </a:r>
            <a:r>
              <a:rPr lang="cs-CZ" sz="4000" dirty="0" smtClean="0"/>
              <a:t>. </a:t>
            </a:r>
          </a:p>
          <a:p>
            <a:r>
              <a:rPr lang="cs-CZ" sz="4000" dirty="0" smtClean="0"/>
              <a:t>Je u nich vždy heslo </a:t>
            </a:r>
            <a:r>
              <a:rPr lang="cs-CZ" sz="4000" i="1" dirty="0" smtClean="0">
                <a:solidFill>
                  <a:srgbClr val="0000FF"/>
                </a:solidFill>
              </a:rPr>
              <a:t>zápis</a:t>
            </a:r>
            <a:r>
              <a:rPr lang="cs-CZ" sz="4000" dirty="0" smtClean="0"/>
              <a:t>. </a:t>
            </a:r>
          </a:p>
          <a:p>
            <a:r>
              <a:rPr lang="cs-CZ" sz="4000" dirty="0" smtClean="0"/>
              <a:t>(Výslovnost v závorce si samozřejmě nezapisuj.)</a:t>
            </a:r>
          </a:p>
          <a:p>
            <a:r>
              <a:rPr lang="cs-CZ" sz="4000" dirty="0" smtClean="0"/>
              <a:t>Slovíčka si čti </a:t>
            </a:r>
            <a:r>
              <a:rPr lang="cs-CZ" sz="4000" u="sng" dirty="0" smtClean="0"/>
              <a:t>nahlas</a:t>
            </a:r>
            <a:r>
              <a:rPr lang="cs-CZ" sz="4000" dirty="0" smtClean="0"/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slovíčka: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467544" y="404664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 smtClean="0">
                <a:solidFill>
                  <a:srgbClr val="0000FF"/>
                </a:solidFill>
              </a:rPr>
              <a:t>zápis</a:t>
            </a:r>
            <a:endParaRPr lang="cs-CZ" sz="2800" i="1" dirty="0">
              <a:solidFill>
                <a:srgbClr val="0000FF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6" y="1340768"/>
            <a:ext cx="7776864" cy="6822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400"/>
              </a:lnSpc>
            </a:pPr>
            <a:r>
              <a:rPr lang="vi-VN" sz="2400" b="1" dirty="0" smtClean="0"/>
              <a:t>пи́цца</a:t>
            </a:r>
            <a:r>
              <a:rPr lang="cs-CZ" sz="2400" b="1" dirty="0" smtClean="0"/>
              <a:t> </a:t>
            </a:r>
            <a:r>
              <a:rPr lang="cs-CZ" sz="2400" i="1" dirty="0" smtClean="0"/>
              <a:t>(</a:t>
            </a:r>
            <a:r>
              <a:rPr lang="cs-CZ" sz="2400" i="1" dirty="0" err="1" smtClean="0"/>
              <a:t>píca</a:t>
            </a:r>
            <a:r>
              <a:rPr lang="cs-CZ" sz="2400" i="1" dirty="0" smtClean="0"/>
              <a:t>)</a:t>
            </a:r>
            <a:r>
              <a:rPr lang="vi-VN" sz="2400" b="1" dirty="0" smtClean="0"/>
              <a:t> 	</a:t>
            </a:r>
            <a:r>
              <a:rPr lang="cs-CZ" sz="2400" b="1" dirty="0" smtClean="0"/>
              <a:t>		</a:t>
            </a:r>
            <a:r>
              <a:rPr lang="cs-CZ" sz="2400" i="1" dirty="0" smtClean="0"/>
              <a:t>pizza</a:t>
            </a:r>
          </a:p>
          <a:p>
            <a:pPr>
              <a:lnSpc>
                <a:spcPts val="4400"/>
              </a:lnSpc>
            </a:pPr>
            <a:r>
              <a:rPr lang="vi-VN" sz="2400" b="1" dirty="0" smtClean="0"/>
              <a:t>ризо́тто</a:t>
            </a:r>
            <a:r>
              <a:rPr lang="cs-CZ" sz="2400" b="1" dirty="0" smtClean="0"/>
              <a:t> </a:t>
            </a:r>
            <a:r>
              <a:rPr lang="cs-CZ" sz="2400" i="1" dirty="0" smtClean="0"/>
              <a:t>(</a:t>
            </a:r>
            <a:r>
              <a:rPr lang="cs-CZ" sz="2400" i="1" dirty="0" err="1" smtClean="0"/>
              <a:t>rizóto</a:t>
            </a:r>
            <a:r>
              <a:rPr lang="cs-CZ" sz="2400" i="1" dirty="0" smtClean="0"/>
              <a:t>)</a:t>
            </a:r>
            <a:r>
              <a:rPr lang="vi-VN" sz="2400" b="1" dirty="0" smtClean="0"/>
              <a:t> </a:t>
            </a:r>
            <a:r>
              <a:rPr lang="cs-CZ" sz="2400" b="1" dirty="0" smtClean="0"/>
              <a:t>		</a:t>
            </a:r>
            <a:r>
              <a:rPr lang="cs-CZ" sz="2400" i="1" dirty="0" smtClean="0"/>
              <a:t>rizoto</a:t>
            </a:r>
          </a:p>
          <a:p>
            <a:pPr>
              <a:lnSpc>
                <a:spcPts val="4400"/>
              </a:lnSpc>
            </a:pPr>
            <a:r>
              <a:rPr lang="vi-VN" sz="2400" b="1" dirty="0" smtClean="0"/>
              <a:t>шни́цель</a:t>
            </a:r>
            <a:r>
              <a:rPr lang="cs-CZ" sz="2400" b="1" dirty="0" smtClean="0"/>
              <a:t> </a:t>
            </a:r>
            <a:r>
              <a:rPr lang="cs-CZ" sz="2400" i="1" dirty="0" smtClean="0"/>
              <a:t>(</a:t>
            </a:r>
            <a:r>
              <a:rPr lang="cs-CZ" sz="2400" i="1" dirty="0" err="1" smtClean="0"/>
              <a:t>šnícěl</a:t>
            </a:r>
            <a:r>
              <a:rPr lang="cs-CZ" sz="2400" i="1" dirty="0" smtClean="0"/>
              <a:t>)</a:t>
            </a:r>
            <a:r>
              <a:rPr lang="vi-VN" sz="2400" dirty="0" smtClean="0"/>
              <a:t> </a:t>
            </a:r>
            <a:r>
              <a:rPr lang="cs-CZ" sz="2400" dirty="0" smtClean="0"/>
              <a:t>		</a:t>
            </a:r>
            <a:r>
              <a:rPr lang="cs-CZ" sz="2400" i="1" dirty="0" smtClean="0"/>
              <a:t>řízek</a:t>
            </a:r>
          </a:p>
          <a:p>
            <a:pPr>
              <a:lnSpc>
                <a:spcPts val="4400"/>
              </a:lnSpc>
            </a:pPr>
            <a:r>
              <a:rPr lang="vi-VN" sz="2400" b="1" dirty="0" smtClean="0"/>
              <a:t>гуля́ш</a:t>
            </a:r>
            <a:r>
              <a:rPr lang="cs-CZ" sz="2400" b="1" dirty="0" smtClean="0"/>
              <a:t> </a:t>
            </a:r>
            <a:r>
              <a:rPr lang="cs-CZ" sz="2400" i="1" dirty="0" smtClean="0"/>
              <a:t>(</a:t>
            </a:r>
            <a:r>
              <a:rPr lang="cs-CZ" sz="2400" i="1" dirty="0" err="1" smtClean="0"/>
              <a:t>guljáš</a:t>
            </a:r>
            <a:r>
              <a:rPr lang="cs-CZ" sz="2400" i="1" dirty="0" smtClean="0"/>
              <a:t>)</a:t>
            </a:r>
            <a:r>
              <a:rPr lang="ru-RU" sz="2400" b="1" dirty="0" smtClean="0"/>
              <a:t> </a:t>
            </a:r>
            <a:r>
              <a:rPr lang="cs-CZ" sz="2400" b="1" dirty="0" smtClean="0"/>
              <a:t>		</a:t>
            </a:r>
            <a:r>
              <a:rPr lang="cs-CZ" sz="2400" i="1" dirty="0" smtClean="0"/>
              <a:t>guláš</a:t>
            </a:r>
          </a:p>
          <a:p>
            <a:pPr>
              <a:lnSpc>
                <a:spcPts val="4400"/>
              </a:lnSpc>
            </a:pPr>
            <a:r>
              <a:rPr lang="ru-RU" sz="2800" b="1" dirty="0" smtClean="0"/>
              <a:t>г</a:t>
            </a:r>
            <a:r>
              <a:rPr lang="ru-RU" sz="2800" b="1" u="sng" dirty="0" smtClean="0"/>
              <a:t>а</a:t>
            </a:r>
            <a:r>
              <a:rPr lang="ru-RU" sz="2800" b="1" dirty="0" smtClean="0"/>
              <a:t>мбургер</a:t>
            </a:r>
            <a:r>
              <a:rPr lang="cs-CZ" sz="2400" i="1" dirty="0" smtClean="0"/>
              <a:t>(</a:t>
            </a:r>
            <a:r>
              <a:rPr lang="cs-CZ" sz="2400" i="1" dirty="0" err="1" smtClean="0"/>
              <a:t>gámburgěr</a:t>
            </a:r>
            <a:r>
              <a:rPr lang="cs-CZ" sz="2400" i="1" dirty="0" smtClean="0"/>
              <a:t>)</a:t>
            </a:r>
            <a:r>
              <a:rPr lang="vi-VN" sz="2400" b="1" dirty="0" smtClean="0"/>
              <a:t> </a:t>
            </a:r>
            <a:r>
              <a:rPr lang="cs-CZ" sz="2400" b="1" dirty="0" smtClean="0"/>
              <a:t>	</a:t>
            </a:r>
            <a:r>
              <a:rPr lang="cs-CZ" sz="2400" i="1" dirty="0" smtClean="0"/>
              <a:t>hamburger</a:t>
            </a:r>
          </a:p>
          <a:p>
            <a:pPr>
              <a:lnSpc>
                <a:spcPts val="4400"/>
              </a:lnSpc>
            </a:pPr>
            <a:r>
              <a:rPr lang="vi-VN" sz="2400" b="1" dirty="0" smtClean="0"/>
              <a:t>сала́т</a:t>
            </a:r>
            <a:r>
              <a:rPr lang="cs-CZ" sz="2400" b="1" dirty="0" smtClean="0"/>
              <a:t> </a:t>
            </a:r>
            <a:r>
              <a:rPr lang="cs-CZ" sz="2400" i="1" dirty="0" smtClean="0"/>
              <a:t>(salát)</a:t>
            </a:r>
            <a:r>
              <a:rPr lang="ru-RU" sz="2400" b="1" dirty="0" smtClean="0"/>
              <a:t> </a:t>
            </a:r>
            <a:r>
              <a:rPr lang="cs-CZ" sz="2400" b="1" dirty="0" smtClean="0"/>
              <a:t>			</a:t>
            </a:r>
            <a:r>
              <a:rPr lang="cs-CZ" sz="2400" i="1" dirty="0" smtClean="0"/>
              <a:t>salát</a:t>
            </a:r>
          </a:p>
          <a:p>
            <a:pPr>
              <a:lnSpc>
                <a:spcPts val="4400"/>
              </a:lnSpc>
            </a:pPr>
            <a:r>
              <a:rPr lang="ru-RU" sz="2800" b="1" dirty="0" smtClean="0"/>
              <a:t>суп</a:t>
            </a:r>
            <a:r>
              <a:rPr lang="cs-CZ" sz="2800" b="1" dirty="0" smtClean="0"/>
              <a:t> </a:t>
            </a:r>
            <a:r>
              <a:rPr lang="cs-CZ" sz="2400" i="1" dirty="0" smtClean="0"/>
              <a:t>(sup)</a:t>
            </a:r>
            <a:r>
              <a:rPr lang="ru-RU" sz="2400" b="1" dirty="0" smtClean="0"/>
              <a:t> </a:t>
            </a:r>
            <a:r>
              <a:rPr lang="cs-CZ" sz="2400" b="1" dirty="0" smtClean="0"/>
              <a:t>			</a:t>
            </a:r>
            <a:r>
              <a:rPr lang="cs-CZ" sz="2400" i="1" dirty="0" smtClean="0"/>
              <a:t>polévka</a:t>
            </a:r>
          </a:p>
          <a:p>
            <a:pPr>
              <a:lnSpc>
                <a:spcPts val="4400"/>
              </a:lnSpc>
            </a:pPr>
            <a:r>
              <a:rPr lang="ru-RU" sz="2800" b="1" dirty="0" smtClean="0"/>
              <a:t>борщ</a:t>
            </a:r>
            <a:r>
              <a:rPr lang="cs-CZ" sz="2400" b="1" dirty="0" smtClean="0"/>
              <a:t> </a:t>
            </a:r>
            <a:r>
              <a:rPr lang="cs-CZ" sz="2400" i="1" dirty="0" smtClean="0"/>
              <a:t>(boršč)			boršč</a:t>
            </a:r>
          </a:p>
          <a:p>
            <a:endParaRPr lang="cs-CZ" sz="2400" i="1" dirty="0" smtClean="0"/>
          </a:p>
          <a:p>
            <a:endParaRPr lang="cs-CZ" sz="2400" i="1" dirty="0" smtClean="0"/>
          </a:p>
          <a:p>
            <a:endParaRPr lang="cs-CZ" sz="2400" i="1" dirty="0" smtClean="0"/>
          </a:p>
          <a:p>
            <a:endParaRPr lang="cs-CZ" sz="2400" b="1" i="1" dirty="0" smtClean="0"/>
          </a:p>
          <a:p>
            <a:endParaRPr lang="cs-CZ" sz="2400" i="1" dirty="0" smtClean="0"/>
          </a:p>
          <a:p>
            <a:endParaRPr lang="cs-CZ" sz="24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</a:rPr>
              <a:t>Ты умеешь готовить?</a:t>
            </a:r>
            <a:r>
              <a:rPr lang="cs-CZ" b="1" u="sng" dirty="0" smtClean="0">
                <a:solidFill>
                  <a:srgbClr val="FF0000"/>
                </a:solidFill>
              </a:rPr>
              <a:t/>
            </a:r>
            <a:br>
              <a:rPr lang="cs-CZ" b="1" u="sng" dirty="0" smtClean="0">
                <a:solidFill>
                  <a:srgbClr val="FF0000"/>
                </a:solidFill>
              </a:rPr>
            </a:br>
            <a:r>
              <a:rPr lang="cs-CZ" b="1" dirty="0" smtClean="0">
                <a:solidFill>
                  <a:srgbClr val="FF0000"/>
                </a:solidFill>
              </a:rPr>
              <a:t>(Umíš vařit?)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vi-VN" b="1" u="sng" dirty="0" smtClean="0">
                <a:solidFill>
                  <a:srgbClr val="FF0000"/>
                </a:solidFill>
              </a:rPr>
              <a:t>блю́до</a:t>
            </a:r>
            <a:r>
              <a:rPr lang="cs-CZ" b="1" u="sng" dirty="0" smtClean="0">
                <a:solidFill>
                  <a:srgbClr val="FF0000"/>
                </a:solidFill>
              </a:rPr>
              <a:t>, </a:t>
            </a:r>
            <a:r>
              <a:rPr lang="vi-VN" b="1" u="sng" dirty="0" smtClean="0">
                <a:solidFill>
                  <a:srgbClr val="FF0000"/>
                </a:solidFill>
              </a:rPr>
              <a:t>еда́</a:t>
            </a:r>
            <a:r>
              <a:rPr lang="cs-CZ" b="1" u="sng" dirty="0" smtClean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</a:rPr>
              <a:t>(jídlo)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971600" y="530120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2. část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Image result for йо́гур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412" name="AutoShape 4" descr="Image result for йо́гур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414" name="AutoShape 6" descr="Image result for йо́гур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420" name="AutoShape 12" descr="Image result for фру́к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7422" name="Picture 14" descr="Image result for фру́кты"/>
          <p:cNvPicPr>
            <a:picLocks noChangeAspect="1" noChangeArrowheads="1"/>
          </p:cNvPicPr>
          <p:nvPr/>
        </p:nvPicPr>
        <p:blipFill>
          <a:blip r:embed="rId2" cstate="print"/>
          <a:srcRect t="11137"/>
          <a:stretch>
            <a:fillRect/>
          </a:stretch>
        </p:blipFill>
        <p:spPr bwMode="auto">
          <a:xfrm>
            <a:off x="4192747" y="3717032"/>
            <a:ext cx="4555717" cy="3140968"/>
          </a:xfrm>
          <a:prstGeom prst="rect">
            <a:avLst/>
          </a:prstGeom>
          <a:noFill/>
        </p:spPr>
      </p:pic>
      <p:sp>
        <p:nvSpPr>
          <p:cNvPr id="13" name="Obdélník 12"/>
          <p:cNvSpPr/>
          <p:nvPr/>
        </p:nvSpPr>
        <p:spPr>
          <a:xfrm>
            <a:off x="6300192" y="3284984"/>
            <a:ext cx="2448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 smtClean="0"/>
              <a:t>фру́кты</a:t>
            </a:r>
            <a:r>
              <a:rPr lang="cs-CZ" sz="2000" b="1" dirty="0" smtClean="0"/>
              <a:t> </a:t>
            </a:r>
            <a:r>
              <a:rPr lang="cs-CZ" i="1" dirty="0" smtClean="0"/>
              <a:t>(</a:t>
            </a:r>
            <a:r>
              <a:rPr lang="cs-CZ" i="1" dirty="0" err="1" smtClean="0"/>
              <a:t>frúkty</a:t>
            </a:r>
            <a:r>
              <a:rPr lang="cs-CZ" i="1" dirty="0" smtClean="0"/>
              <a:t>)</a:t>
            </a:r>
            <a:endParaRPr lang="cs-CZ" sz="2000" i="1" dirty="0" smtClean="0"/>
          </a:p>
          <a:p>
            <a:endParaRPr lang="cs-CZ" sz="2000" b="1" dirty="0"/>
          </a:p>
        </p:txBody>
      </p:sp>
      <p:pic>
        <p:nvPicPr>
          <p:cNvPr id="18" name="Picture 16" descr="Image result for zeleni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8680"/>
            <a:ext cx="5627992" cy="3168352"/>
          </a:xfrm>
          <a:prstGeom prst="rect">
            <a:avLst/>
          </a:prstGeom>
          <a:noFill/>
        </p:spPr>
      </p:pic>
      <p:sp>
        <p:nvSpPr>
          <p:cNvPr id="19" name="Obdélník 18"/>
          <p:cNvSpPr/>
          <p:nvPr/>
        </p:nvSpPr>
        <p:spPr>
          <a:xfrm>
            <a:off x="2123728" y="332656"/>
            <a:ext cx="102605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 smtClean="0"/>
              <a:t>о́вощи</a:t>
            </a:r>
            <a:endParaRPr lang="cs-CZ" sz="2000" b="1" dirty="0" smtClean="0"/>
          </a:p>
          <a:p>
            <a:r>
              <a:rPr lang="cs-CZ" i="1" dirty="0" smtClean="0"/>
              <a:t>(</a:t>
            </a:r>
            <a:r>
              <a:rPr lang="cs-CZ" i="1" dirty="0" err="1" smtClean="0"/>
              <a:t>óvošči</a:t>
            </a:r>
            <a:r>
              <a:rPr lang="cs-CZ" i="1" dirty="0" smtClean="0"/>
              <a:t>)</a:t>
            </a:r>
            <a:endParaRPr lang="cs-CZ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Image result for йо́гур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412" name="AutoShape 4" descr="Image result for йо́гур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414" name="AutoShape 6" descr="Image result for йо́гур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420" name="AutoShape 12" descr="Image result for фру́к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467544" y="1628800"/>
            <a:ext cx="669674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/>
              <a:t>о́вощи</a:t>
            </a:r>
            <a:r>
              <a:rPr lang="cs-CZ" sz="2800" b="1" dirty="0" smtClean="0"/>
              <a:t> </a:t>
            </a:r>
            <a:r>
              <a:rPr lang="cs-CZ" sz="2400" i="1" dirty="0" smtClean="0"/>
              <a:t>(</a:t>
            </a:r>
            <a:r>
              <a:rPr lang="cs-CZ" sz="2400" i="1" dirty="0" err="1" smtClean="0"/>
              <a:t>óvošči</a:t>
            </a:r>
            <a:r>
              <a:rPr lang="cs-CZ" sz="2400" i="1" dirty="0" smtClean="0"/>
              <a:t>)</a:t>
            </a:r>
            <a:r>
              <a:rPr lang="vi-VN" sz="2400" b="1" dirty="0" smtClean="0"/>
              <a:t> </a:t>
            </a:r>
            <a:r>
              <a:rPr lang="cs-CZ" sz="2400" b="1" dirty="0" smtClean="0"/>
              <a:t>		</a:t>
            </a:r>
            <a:r>
              <a:rPr lang="cs-CZ" sz="2400" i="1" dirty="0" smtClean="0"/>
              <a:t>!!!zelenina</a:t>
            </a:r>
          </a:p>
          <a:p>
            <a:r>
              <a:rPr lang="vi-VN" sz="2800" b="1" dirty="0" smtClean="0"/>
              <a:t>фру́кты</a:t>
            </a:r>
            <a:r>
              <a:rPr lang="cs-CZ" sz="2400" b="1" dirty="0" smtClean="0"/>
              <a:t> </a:t>
            </a:r>
            <a:r>
              <a:rPr lang="cs-CZ" sz="2400" i="1" dirty="0" smtClean="0"/>
              <a:t>(</a:t>
            </a:r>
            <a:r>
              <a:rPr lang="cs-CZ" sz="2400" i="1" dirty="0" err="1" smtClean="0"/>
              <a:t>frúkty</a:t>
            </a:r>
            <a:r>
              <a:rPr lang="cs-CZ" sz="2400" i="1" dirty="0" smtClean="0"/>
              <a:t>)		ovoce</a:t>
            </a:r>
          </a:p>
          <a:p>
            <a:endParaRPr lang="cs-CZ" i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67544" y="404664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 smtClean="0">
                <a:solidFill>
                  <a:srgbClr val="0000FF"/>
                </a:solidFill>
              </a:rPr>
              <a:t>zápis</a:t>
            </a:r>
            <a:endParaRPr lang="cs-CZ" sz="2800" i="1" dirty="0">
              <a:solidFill>
                <a:srgbClr val="0000FF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195736" y="332656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slovíčka:</a:t>
            </a:r>
            <a:endParaRPr lang="cs-CZ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sz="7200" b="1" dirty="0">
                <a:solidFill>
                  <a:srgbClr val="FF0000"/>
                </a:solidFill>
              </a:rPr>
              <a:t>н</a:t>
            </a:r>
            <a:r>
              <a:rPr lang="vi-VN" b="1" dirty="0">
                <a:solidFill>
                  <a:srgbClr val="FF0000"/>
                </a:solidFill>
              </a:rPr>
              <a:t>апи́тки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9458" name="AutoShape 2" descr="Image result for ča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9460" name="Picture 4" descr="Image result for čaj"/>
          <p:cNvPicPr>
            <a:picLocks noChangeAspect="1" noChangeArrowheads="1"/>
          </p:cNvPicPr>
          <p:nvPr/>
        </p:nvPicPr>
        <p:blipFill>
          <a:blip r:embed="rId2" cstate="print"/>
          <a:srcRect l="9134" t="17241" r="13223" b="6897"/>
          <a:stretch>
            <a:fillRect/>
          </a:stretch>
        </p:blipFill>
        <p:spPr bwMode="auto">
          <a:xfrm>
            <a:off x="323528" y="332656"/>
            <a:ext cx="2448272" cy="1584176"/>
          </a:xfrm>
          <a:prstGeom prst="rect">
            <a:avLst/>
          </a:prstGeom>
          <a:noFill/>
        </p:spPr>
      </p:pic>
      <p:pic>
        <p:nvPicPr>
          <p:cNvPr id="19462" name="Picture 6" descr="Image result for ká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708920"/>
            <a:ext cx="2971469" cy="1604418"/>
          </a:xfrm>
          <a:prstGeom prst="rect">
            <a:avLst/>
          </a:prstGeom>
          <a:noFill/>
        </p:spPr>
      </p:pic>
      <p:pic>
        <p:nvPicPr>
          <p:cNvPr id="19464" name="Picture 8" descr="Image result for mléko"/>
          <p:cNvPicPr>
            <a:picLocks noChangeAspect="1" noChangeArrowheads="1"/>
          </p:cNvPicPr>
          <p:nvPr/>
        </p:nvPicPr>
        <p:blipFill>
          <a:blip r:embed="rId4" cstate="print"/>
          <a:srcRect l="29077" r="12770"/>
          <a:stretch>
            <a:fillRect/>
          </a:stretch>
        </p:blipFill>
        <p:spPr bwMode="auto">
          <a:xfrm>
            <a:off x="323528" y="4941168"/>
            <a:ext cx="1679938" cy="1559794"/>
          </a:xfrm>
          <a:prstGeom prst="rect">
            <a:avLst/>
          </a:prstGeom>
          <a:noFill/>
        </p:spPr>
      </p:pic>
      <p:pic>
        <p:nvPicPr>
          <p:cNvPr id="19466" name="Picture 10" descr="Image result for минера́льная вода́"/>
          <p:cNvPicPr>
            <a:picLocks noChangeAspect="1" noChangeArrowheads="1"/>
          </p:cNvPicPr>
          <p:nvPr/>
        </p:nvPicPr>
        <p:blipFill>
          <a:blip r:embed="rId5" cstate="print"/>
          <a:srcRect l="33600" t="7810" r="29441" b="10968"/>
          <a:stretch>
            <a:fillRect/>
          </a:stretch>
        </p:blipFill>
        <p:spPr bwMode="auto">
          <a:xfrm>
            <a:off x="7092280" y="764704"/>
            <a:ext cx="1584176" cy="3744416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6300192" y="4365104"/>
            <a:ext cx="258115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/>
              <a:t>минера́льная </a:t>
            </a:r>
            <a:r>
              <a:rPr lang="vi-VN" sz="2000" b="1" dirty="0" smtClean="0"/>
              <a:t>вода́</a:t>
            </a:r>
            <a:endParaRPr lang="cs-CZ" sz="2000" b="1" dirty="0" smtClean="0"/>
          </a:p>
          <a:p>
            <a:r>
              <a:rPr lang="cs-CZ" i="1" dirty="0" smtClean="0"/>
              <a:t>(</a:t>
            </a:r>
            <a:r>
              <a:rPr lang="cs-CZ" i="1" dirty="0" err="1" smtClean="0"/>
              <a:t>miněrálnaja</a:t>
            </a:r>
            <a:r>
              <a:rPr lang="cs-CZ" i="1" dirty="0" smtClean="0"/>
              <a:t> </a:t>
            </a:r>
            <a:r>
              <a:rPr lang="cs-CZ" i="1" dirty="0" err="1" smtClean="0"/>
              <a:t>vadá</a:t>
            </a:r>
            <a:r>
              <a:rPr lang="cs-CZ" i="1" dirty="0" smtClean="0"/>
              <a:t>)</a:t>
            </a:r>
            <a:endParaRPr lang="cs-CZ" i="1" dirty="0"/>
          </a:p>
        </p:txBody>
      </p:sp>
      <p:sp>
        <p:nvSpPr>
          <p:cNvPr id="10" name="Obdélník 9"/>
          <p:cNvSpPr/>
          <p:nvPr/>
        </p:nvSpPr>
        <p:spPr>
          <a:xfrm>
            <a:off x="179512" y="332656"/>
            <a:ext cx="7416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чай</a:t>
            </a:r>
            <a:endParaRPr lang="cs-CZ" sz="2400" b="1" dirty="0" smtClean="0"/>
          </a:p>
          <a:p>
            <a:r>
              <a:rPr lang="cs-CZ" sz="2400" i="1" dirty="0" smtClean="0"/>
              <a:t>(čaj)</a:t>
            </a:r>
            <a:endParaRPr lang="cs-CZ" sz="2400" i="1" dirty="0"/>
          </a:p>
        </p:txBody>
      </p:sp>
      <p:sp>
        <p:nvSpPr>
          <p:cNvPr id="11" name="Obdélník 10"/>
          <p:cNvSpPr/>
          <p:nvPr/>
        </p:nvSpPr>
        <p:spPr>
          <a:xfrm>
            <a:off x="1907704" y="2132856"/>
            <a:ext cx="19466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 smtClean="0"/>
              <a:t>ко́фе</a:t>
            </a:r>
            <a:r>
              <a:rPr lang="cs-CZ" sz="2000" b="1" dirty="0" smtClean="0"/>
              <a:t> </a:t>
            </a:r>
            <a:r>
              <a:rPr lang="cs-CZ" i="1" dirty="0" smtClean="0"/>
              <a:t>(</a:t>
            </a:r>
            <a:r>
              <a:rPr lang="cs-CZ" i="1" dirty="0" err="1" smtClean="0"/>
              <a:t>kófě</a:t>
            </a:r>
            <a:r>
              <a:rPr lang="cs-CZ" i="1" dirty="0" smtClean="0"/>
              <a:t> – ten)</a:t>
            </a:r>
            <a:endParaRPr lang="cs-CZ" sz="2000" i="1" dirty="0"/>
          </a:p>
        </p:txBody>
      </p:sp>
      <p:sp>
        <p:nvSpPr>
          <p:cNvPr id="12" name="Obdélník 11"/>
          <p:cNvSpPr/>
          <p:nvPr/>
        </p:nvSpPr>
        <p:spPr>
          <a:xfrm>
            <a:off x="395536" y="4509120"/>
            <a:ext cx="20202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 smtClean="0"/>
              <a:t>молоко́ </a:t>
            </a:r>
            <a:r>
              <a:rPr lang="cs-CZ" i="1" dirty="0" smtClean="0"/>
              <a:t>(</a:t>
            </a:r>
            <a:r>
              <a:rPr lang="cs-CZ" i="1" dirty="0" err="1" smtClean="0"/>
              <a:t>malakó</a:t>
            </a:r>
            <a:r>
              <a:rPr lang="cs-CZ" i="1" dirty="0" smtClean="0"/>
              <a:t>)</a:t>
            </a:r>
            <a:endParaRPr lang="cs-CZ" sz="2000" i="1" dirty="0"/>
          </a:p>
        </p:txBody>
      </p:sp>
      <p:sp>
        <p:nvSpPr>
          <p:cNvPr id="13" name="Obdélník 12"/>
          <p:cNvSpPr/>
          <p:nvPr/>
        </p:nvSpPr>
        <p:spPr>
          <a:xfrm>
            <a:off x="4860032" y="3429000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 smtClean="0"/>
              <a:t>кака́о</a:t>
            </a:r>
            <a:endParaRPr lang="cs-CZ" sz="2000" b="1" dirty="0"/>
          </a:p>
        </p:txBody>
      </p:sp>
      <p:pic>
        <p:nvPicPr>
          <p:cNvPr id="19468" name="Picture 12" descr="Image result for kakao grank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1412776"/>
            <a:ext cx="2046543" cy="1944216"/>
          </a:xfrm>
          <a:prstGeom prst="rect">
            <a:avLst/>
          </a:prstGeom>
          <a:noFill/>
        </p:spPr>
      </p:pic>
      <p:sp>
        <p:nvSpPr>
          <p:cNvPr id="15" name="Obdélník 14"/>
          <p:cNvSpPr/>
          <p:nvPr/>
        </p:nvSpPr>
        <p:spPr>
          <a:xfrm>
            <a:off x="5292080" y="5877272"/>
            <a:ext cx="705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сок</a:t>
            </a:r>
            <a:endParaRPr lang="cs-CZ" sz="2400" b="1" dirty="0"/>
          </a:p>
        </p:txBody>
      </p:sp>
      <p:pic>
        <p:nvPicPr>
          <p:cNvPr id="19470" name="Picture 14" descr="Image result for сок"/>
          <p:cNvPicPr>
            <a:picLocks noChangeAspect="1" noChangeArrowheads="1"/>
          </p:cNvPicPr>
          <p:nvPr/>
        </p:nvPicPr>
        <p:blipFill>
          <a:blip r:embed="rId7" cstate="print"/>
          <a:srcRect l="9375" r="12500"/>
          <a:stretch>
            <a:fillRect/>
          </a:stretch>
        </p:blipFill>
        <p:spPr bwMode="auto">
          <a:xfrm>
            <a:off x="3491880" y="4077072"/>
            <a:ext cx="1833954" cy="2347461"/>
          </a:xfrm>
          <a:prstGeom prst="rect">
            <a:avLst/>
          </a:prstGeom>
          <a:noFill/>
        </p:spPr>
      </p:pic>
      <p:sp>
        <p:nvSpPr>
          <p:cNvPr id="16" name="Obdélník 15"/>
          <p:cNvSpPr/>
          <p:nvPr/>
        </p:nvSpPr>
        <p:spPr>
          <a:xfrm>
            <a:off x="251520" y="2204864"/>
            <a:ext cx="1471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чёрный кофе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slovíčka:</a:t>
            </a:r>
            <a:endParaRPr lang="cs-CZ" dirty="0"/>
          </a:p>
        </p:txBody>
      </p:sp>
      <p:sp>
        <p:nvSpPr>
          <p:cNvPr id="19458" name="AutoShape 2" descr="Image result for ča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467544" y="1556792"/>
            <a:ext cx="7920880" cy="5498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vi-VN" sz="2400" b="1" dirty="0" smtClean="0"/>
              <a:t>напи́тки</a:t>
            </a:r>
            <a:r>
              <a:rPr lang="cs-CZ" sz="2000" b="1" dirty="0" smtClean="0"/>
              <a:t> </a:t>
            </a:r>
            <a:r>
              <a:rPr lang="cs-CZ" sz="2000" i="1" dirty="0" smtClean="0"/>
              <a:t>(</a:t>
            </a:r>
            <a:r>
              <a:rPr lang="cs-CZ" sz="2000" i="1" dirty="0" err="1" smtClean="0"/>
              <a:t>napítki</a:t>
            </a:r>
            <a:r>
              <a:rPr lang="cs-CZ" sz="2000" i="1" dirty="0" smtClean="0"/>
              <a:t>)</a:t>
            </a:r>
            <a:r>
              <a:rPr lang="ru-RU" sz="2400" i="1" dirty="0" smtClean="0"/>
              <a:t> </a:t>
            </a:r>
            <a:r>
              <a:rPr lang="cs-CZ" sz="2400" i="1" dirty="0" smtClean="0"/>
              <a:t>				nápoje</a:t>
            </a:r>
          </a:p>
          <a:p>
            <a:pPr>
              <a:lnSpc>
                <a:spcPts val="4000"/>
              </a:lnSpc>
            </a:pPr>
            <a:r>
              <a:rPr lang="ru-RU" sz="2800" b="1" dirty="0" smtClean="0"/>
              <a:t>чай</a:t>
            </a:r>
            <a:r>
              <a:rPr lang="cs-CZ" sz="2400" b="1" dirty="0" smtClean="0"/>
              <a:t> </a:t>
            </a:r>
            <a:r>
              <a:rPr lang="cs-CZ" sz="2400" i="1" dirty="0" smtClean="0"/>
              <a:t>(čaj)					čaj</a:t>
            </a:r>
            <a:endParaRPr lang="cs-CZ" sz="2400" b="1" dirty="0" smtClean="0"/>
          </a:p>
          <a:p>
            <a:pPr>
              <a:lnSpc>
                <a:spcPts val="4000"/>
              </a:lnSpc>
            </a:pPr>
            <a:r>
              <a:rPr lang="vi-VN" sz="2400" b="1" dirty="0" smtClean="0"/>
              <a:t>ко́фе</a:t>
            </a:r>
            <a:r>
              <a:rPr lang="cs-CZ" sz="2400" b="1" dirty="0" smtClean="0"/>
              <a:t> </a:t>
            </a:r>
            <a:r>
              <a:rPr lang="cs-CZ" sz="2000" i="1" dirty="0" smtClean="0"/>
              <a:t>(</a:t>
            </a:r>
            <a:r>
              <a:rPr lang="cs-CZ" sz="2000" i="1" dirty="0" err="1" smtClean="0"/>
              <a:t>kófě</a:t>
            </a:r>
            <a:r>
              <a:rPr lang="cs-CZ" sz="2000" i="1" dirty="0" smtClean="0"/>
              <a:t> – ten)</a:t>
            </a:r>
            <a:r>
              <a:rPr lang="ru-RU" sz="2400" dirty="0" smtClean="0"/>
              <a:t> чёрный кофе</a:t>
            </a:r>
            <a:r>
              <a:rPr lang="cs-CZ" sz="2400" dirty="0" smtClean="0"/>
              <a:t>		</a:t>
            </a:r>
            <a:r>
              <a:rPr lang="cs-CZ" sz="2400" i="1" dirty="0" smtClean="0"/>
              <a:t>káva</a:t>
            </a:r>
          </a:p>
          <a:p>
            <a:pPr>
              <a:lnSpc>
                <a:spcPts val="4000"/>
              </a:lnSpc>
            </a:pPr>
            <a:r>
              <a:rPr lang="vi-VN" sz="2400" b="1" dirty="0" smtClean="0"/>
              <a:t>молоко́ </a:t>
            </a:r>
            <a:r>
              <a:rPr lang="cs-CZ" sz="2400" i="1" dirty="0" smtClean="0"/>
              <a:t>(</a:t>
            </a:r>
            <a:r>
              <a:rPr lang="cs-CZ" sz="2400" i="1" dirty="0" err="1" smtClean="0"/>
              <a:t>malakó</a:t>
            </a:r>
            <a:r>
              <a:rPr lang="cs-CZ" sz="2400" i="1" dirty="0" smtClean="0"/>
              <a:t>)</a:t>
            </a:r>
            <a:r>
              <a:rPr lang="vi-VN" sz="2400" b="1" dirty="0" smtClean="0"/>
              <a:t> </a:t>
            </a:r>
            <a:r>
              <a:rPr lang="cs-CZ" sz="2400" b="1" dirty="0" smtClean="0"/>
              <a:t>				</a:t>
            </a:r>
            <a:r>
              <a:rPr lang="cs-CZ" sz="2400" i="1" dirty="0" smtClean="0"/>
              <a:t>mléko</a:t>
            </a:r>
          </a:p>
          <a:p>
            <a:pPr>
              <a:lnSpc>
                <a:spcPts val="4000"/>
              </a:lnSpc>
            </a:pPr>
            <a:r>
              <a:rPr lang="vi-VN" sz="2400" b="1" dirty="0" smtClean="0"/>
              <a:t>кака́о</a:t>
            </a:r>
            <a:r>
              <a:rPr lang="cs-CZ" sz="2400" b="1" dirty="0" smtClean="0"/>
              <a:t> </a:t>
            </a:r>
            <a:r>
              <a:rPr lang="cs-CZ" sz="2400" i="1" dirty="0" smtClean="0"/>
              <a:t>(</a:t>
            </a:r>
            <a:r>
              <a:rPr lang="cs-CZ" sz="2400" i="1" dirty="0" err="1" smtClean="0"/>
              <a:t>kakáo</a:t>
            </a:r>
            <a:r>
              <a:rPr lang="cs-CZ" sz="2400" i="1" dirty="0" smtClean="0"/>
              <a:t>)					kakao</a:t>
            </a:r>
          </a:p>
          <a:p>
            <a:pPr>
              <a:lnSpc>
                <a:spcPts val="4000"/>
              </a:lnSpc>
            </a:pPr>
            <a:r>
              <a:rPr lang="ru-RU" sz="2800" b="1" dirty="0" smtClean="0"/>
              <a:t>сок</a:t>
            </a:r>
            <a:r>
              <a:rPr lang="cs-CZ" sz="2400" b="1" dirty="0" smtClean="0"/>
              <a:t> </a:t>
            </a:r>
            <a:r>
              <a:rPr lang="cs-CZ" sz="2400" i="1" dirty="0" smtClean="0"/>
              <a:t>(sok)					džus, šťáva</a:t>
            </a:r>
          </a:p>
          <a:p>
            <a:pPr>
              <a:lnSpc>
                <a:spcPts val="4000"/>
              </a:lnSpc>
            </a:pPr>
            <a:r>
              <a:rPr lang="vi-VN" sz="2400" b="1" dirty="0" smtClean="0"/>
              <a:t>минера́льная вода́</a:t>
            </a:r>
            <a:r>
              <a:rPr lang="cs-CZ" sz="2400" b="1" dirty="0" smtClean="0"/>
              <a:t> </a:t>
            </a:r>
            <a:r>
              <a:rPr lang="cs-CZ" sz="2400" i="1" dirty="0" smtClean="0"/>
              <a:t>(</a:t>
            </a:r>
            <a:r>
              <a:rPr lang="cs-CZ" sz="2400" i="1" dirty="0" err="1" smtClean="0"/>
              <a:t>miněrálnaja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vadá</a:t>
            </a:r>
            <a:r>
              <a:rPr lang="cs-CZ" sz="2400" i="1" dirty="0" smtClean="0"/>
              <a:t>)	minerální voda</a:t>
            </a:r>
          </a:p>
          <a:p>
            <a:endParaRPr lang="cs-CZ" sz="2000" b="1" dirty="0" smtClean="0"/>
          </a:p>
          <a:p>
            <a:endParaRPr lang="cs-CZ" sz="2000" b="1" dirty="0" smtClean="0"/>
          </a:p>
          <a:p>
            <a:endParaRPr lang="cs-CZ" sz="2000" i="1" dirty="0" smtClean="0"/>
          </a:p>
          <a:p>
            <a:endParaRPr lang="cs-CZ" sz="2000" dirty="0" smtClean="0"/>
          </a:p>
          <a:p>
            <a:endParaRPr lang="cs-CZ" sz="2000" i="1" dirty="0" smtClean="0"/>
          </a:p>
          <a:p>
            <a:r>
              <a:rPr lang="cs-CZ" b="1" dirty="0" smtClean="0"/>
              <a:t>		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467544" y="404664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 smtClean="0">
                <a:solidFill>
                  <a:srgbClr val="0000FF"/>
                </a:solidFill>
              </a:rPr>
              <a:t>zápis</a:t>
            </a:r>
            <a:endParaRPr lang="cs-CZ" sz="28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brambory"/>
          <p:cNvPicPr>
            <a:picLocks noChangeAspect="1" noChangeArrowheads="1"/>
          </p:cNvPicPr>
          <p:nvPr/>
        </p:nvPicPr>
        <p:blipFill>
          <a:blip r:embed="rId2" cstate="print"/>
          <a:srcRect l="9733" t="8666" r="5777" b="7567"/>
          <a:stretch>
            <a:fillRect/>
          </a:stretch>
        </p:blipFill>
        <p:spPr bwMode="auto">
          <a:xfrm>
            <a:off x="6839744" y="836712"/>
            <a:ext cx="2304256" cy="1713421"/>
          </a:xfrm>
          <a:prstGeom prst="rect">
            <a:avLst/>
          </a:prstGeom>
          <a:noFill/>
        </p:spPr>
      </p:pic>
      <p:pic>
        <p:nvPicPr>
          <p:cNvPr id="1030" name="Picture 6" descr="Image result for rýže"/>
          <p:cNvPicPr>
            <a:picLocks noChangeAspect="1" noChangeArrowheads="1"/>
          </p:cNvPicPr>
          <p:nvPr/>
        </p:nvPicPr>
        <p:blipFill>
          <a:blip r:embed="rId3" cstate="print"/>
          <a:srcRect t="7452" b="12900"/>
          <a:stretch>
            <a:fillRect/>
          </a:stretch>
        </p:blipFill>
        <p:spPr bwMode="auto">
          <a:xfrm>
            <a:off x="107504" y="476672"/>
            <a:ext cx="2088232" cy="1443967"/>
          </a:xfrm>
          <a:prstGeom prst="rect">
            <a:avLst/>
          </a:prstGeom>
          <a:noFill/>
        </p:spPr>
      </p:pic>
      <p:pic>
        <p:nvPicPr>
          <p:cNvPr id="1032" name="Picture 8" descr="Image result for brambory kaše"/>
          <p:cNvPicPr>
            <a:picLocks noChangeAspect="1" noChangeArrowheads="1"/>
          </p:cNvPicPr>
          <p:nvPr/>
        </p:nvPicPr>
        <p:blipFill>
          <a:blip r:embed="rId4" cstate="print"/>
          <a:srcRect l="8422" t="11213" r="7355" b="21508"/>
          <a:stretch>
            <a:fillRect/>
          </a:stretch>
        </p:blipFill>
        <p:spPr bwMode="auto">
          <a:xfrm>
            <a:off x="6263680" y="3140968"/>
            <a:ext cx="2880320" cy="1296144"/>
          </a:xfrm>
          <a:prstGeom prst="rect">
            <a:avLst/>
          </a:prstGeom>
          <a:noFill/>
        </p:spPr>
      </p:pic>
      <p:pic>
        <p:nvPicPr>
          <p:cNvPr id="1034" name="Picture 10" descr="Image result for brambory hranolk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564904"/>
            <a:ext cx="2357842" cy="1584176"/>
          </a:xfrm>
          <a:prstGeom prst="rect">
            <a:avLst/>
          </a:prstGeom>
          <a:noFill/>
        </p:spPr>
      </p:pic>
      <p:pic>
        <p:nvPicPr>
          <p:cNvPr id="1036" name="Picture 12" descr="Image result for knedlík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4797152"/>
            <a:ext cx="2590699" cy="1939703"/>
          </a:xfrm>
          <a:prstGeom prst="rect">
            <a:avLst/>
          </a:prstGeom>
          <a:noFill/>
        </p:spPr>
      </p:pic>
      <p:pic>
        <p:nvPicPr>
          <p:cNvPr id="1038" name="Picture 14" descr="Image result for knedlíky"/>
          <p:cNvPicPr>
            <a:picLocks noChangeAspect="1" noChangeArrowheads="1"/>
          </p:cNvPicPr>
          <p:nvPr/>
        </p:nvPicPr>
        <p:blipFill>
          <a:blip r:embed="rId7" cstate="print"/>
          <a:srcRect t="15507" b="9988"/>
          <a:stretch>
            <a:fillRect/>
          </a:stretch>
        </p:blipFill>
        <p:spPr bwMode="auto">
          <a:xfrm>
            <a:off x="0" y="5013176"/>
            <a:ext cx="2990067" cy="1844824"/>
          </a:xfrm>
          <a:prstGeom prst="rect">
            <a:avLst/>
          </a:prstGeom>
          <a:noFill/>
        </p:spPr>
      </p:pic>
      <p:pic>
        <p:nvPicPr>
          <p:cNvPr id="1040" name="Picture 16" descr="Image result for těstovin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3573016"/>
            <a:ext cx="2747797" cy="2060848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3203848" y="5733256"/>
            <a:ext cx="303493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 smtClean="0"/>
              <a:t>па́ста</a:t>
            </a:r>
            <a:r>
              <a:rPr lang="cs-CZ" sz="2000" b="1" dirty="0" smtClean="0"/>
              <a:t>, </a:t>
            </a:r>
          </a:p>
          <a:p>
            <a:r>
              <a:rPr lang="vi-VN" sz="2000" b="1" dirty="0" smtClean="0"/>
              <a:t>макаро́нные изде́лия</a:t>
            </a:r>
            <a:endParaRPr lang="cs-CZ" sz="2000" b="1" dirty="0" smtClean="0"/>
          </a:p>
          <a:p>
            <a:r>
              <a:rPr lang="cs-CZ" sz="2000" i="1" dirty="0" smtClean="0"/>
              <a:t>(</a:t>
            </a:r>
            <a:r>
              <a:rPr lang="cs-CZ" sz="2000" i="1" dirty="0" err="1" smtClean="0"/>
              <a:t>pásta</a:t>
            </a:r>
            <a:r>
              <a:rPr lang="cs-CZ" sz="2000" i="1" dirty="0" smtClean="0"/>
              <a:t>, </a:t>
            </a:r>
            <a:r>
              <a:rPr lang="cs-CZ" sz="2000" i="1" dirty="0" err="1" smtClean="0"/>
              <a:t>makarónyje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izdělija</a:t>
            </a:r>
            <a:r>
              <a:rPr lang="cs-CZ" sz="2000" i="1" dirty="0" smtClean="0"/>
              <a:t>)</a:t>
            </a:r>
          </a:p>
          <a:p>
            <a:endParaRPr lang="cs-CZ" sz="2000" b="1" dirty="0"/>
          </a:p>
        </p:txBody>
      </p:sp>
      <p:sp>
        <p:nvSpPr>
          <p:cNvPr id="12" name="Obdélník 11"/>
          <p:cNvSpPr/>
          <p:nvPr/>
        </p:nvSpPr>
        <p:spPr>
          <a:xfrm>
            <a:off x="251520" y="4293096"/>
            <a:ext cx="2864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 smtClean="0"/>
              <a:t>кне́длики с черни́кой</a:t>
            </a:r>
            <a:endParaRPr lang="cs-CZ" sz="2000" b="1" dirty="0" smtClean="0"/>
          </a:p>
          <a:p>
            <a:r>
              <a:rPr lang="cs-CZ" sz="2000" i="1" dirty="0" smtClean="0"/>
              <a:t>(</a:t>
            </a:r>
            <a:r>
              <a:rPr lang="cs-CZ" sz="2000" i="1" dirty="0" err="1" smtClean="0"/>
              <a:t>knědliki</a:t>
            </a:r>
            <a:r>
              <a:rPr lang="cs-CZ" sz="2000" i="1" dirty="0" smtClean="0"/>
              <a:t> s </a:t>
            </a:r>
            <a:r>
              <a:rPr lang="cs-CZ" sz="2000" i="1" dirty="0" err="1" smtClean="0"/>
              <a:t>černíkoj</a:t>
            </a:r>
            <a:r>
              <a:rPr lang="cs-CZ" sz="2000" i="1" dirty="0" smtClean="0"/>
              <a:t>)</a:t>
            </a:r>
            <a:endParaRPr lang="cs-CZ" sz="2000" i="1" dirty="0"/>
          </a:p>
        </p:txBody>
      </p:sp>
      <p:sp>
        <p:nvSpPr>
          <p:cNvPr id="13" name="Obdélník 12"/>
          <p:cNvSpPr/>
          <p:nvPr/>
        </p:nvSpPr>
        <p:spPr>
          <a:xfrm>
            <a:off x="179512" y="116632"/>
            <a:ext cx="12186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рис</a:t>
            </a:r>
            <a:r>
              <a:rPr lang="cs-CZ" sz="2400" b="1" dirty="0" smtClean="0"/>
              <a:t> </a:t>
            </a:r>
            <a:r>
              <a:rPr lang="cs-CZ" sz="2400" i="1" dirty="0" smtClean="0"/>
              <a:t>(</a:t>
            </a:r>
            <a:r>
              <a:rPr lang="cs-CZ" sz="2400" i="1" dirty="0" err="1" smtClean="0"/>
              <a:t>ris</a:t>
            </a:r>
            <a:r>
              <a:rPr lang="cs-CZ" sz="2400" i="1" dirty="0" smtClean="0"/>
              <a:t>)</a:t>
            </a:r>
            <a:endParaRPr lang="cs-CZ" sz="2400" i="1" dirty="0"/>
          </a:p>
        </p:txBody>
      </p:sp>
      <p:sp>
        <p:nvSpPr>
          <p:cNvPr id="14" name="Obdélník 13"/>
          <p:cNvSpPr/>
          <p:nvPr/>
        </p:nvSpPr>
        <p:spPr>
          <a:xfrm>
            <a:off x="6370677" y="2492896"/>
            <a:ext cx="27733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 smtClean="0"/>
              <a:t>карто́фельное пюре́</a:t>
            </a:r>
            <a:endParaRPr lang="cs-CZ" sz="2000" b="1" dirty="0" smtClean="0"/>
          </a:p>
          <a:p>
            <a:r>
              <a:rPr lang="cs-CZ" sz="2000" i="1" dirty="0" smtClean="0"/>
              <a:t>(</a:t>
            </a:r>
            <a:r>
              <a:rPr lang="cs-CZ" sz="2000" i="1" dirty="0" err="1" smtClean="0"/>
              <a:t>kartófělnoje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pjuré</a:t>
            </a:r>
            <a:r>
              <a:rPr lang="cs-CZ" sz="2000" i="1" dirty="0" smtClean="0"/>
              <a:t>)</a:t>
            </a:r>
            <a:endParaRPr lang="cs-CZ" sz="2000" i="1" dirty="0"/>
          </a:p>
        </p:txBody>
      </p:sp>
      <p:sp>
        <p:nvSpPr>
          <p:cNvPr id="15" name="Obdélník 14"/>
          <p:cNvSpPr/>
          <p:nvPr/>
        </p:nvSpPr>
        <p:spPr>
          <a:xfrm>
            <a:off x="6516216" y="4437112"/>
            <a:ext cx="2499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 smtClean="0"/>
              <a:t>кне́длики</a:t>
            </a:r>
            <a:r>
              <a:rPr lang="cs-CZ" sz="2000" b="1" dirty="0" smtClean="0"/>
              <a:t> </a:t>
            </a:r>
            <a:r>
              <a:rPr lang="cs-CZ" sz="2000" b="1" i="1" dirty="0" smtClean="0"/>
              <a:t>(</a:t>
            </a:r>
            <a:r>
              <a:rPr lang="cs-CZ" sz="2000" b="1" i="1" dirty="0" err="1" smtClean="0"/>
              <a:t>knědliki</a:t>
            </a:r>
            <a:r>
              <a:rPr lang="cs-CZ" sz="2000" b="1" i="1" dirty="0" smtClean="0"/>
              <a:t>)</a:t>
            </a:r>
            <a:r>
              <a:rPr lang="vi-VN" sz="2000" b="1" i="1" dirty="0" smtClean="0"/>
              <a:t> </a:t>
            </a:r>
            <a:endParaRPr lang="cs-CZ" sz="2000" b="1" i="1" dirty="0"/>
          </a:p>
        </p:txBody>
      </p:sp>
      <p:sp>
        <p:nvSpPr>
          <p:cNvPr id="16" name="Obdélník 15"/>
          <p:cNvSpPr/>
          <p:nvPr/>
        </p:nvSpPr>
        <p:spPr>
          <a:xfrm>
            <a:off x="6260069" y="116632"/>
            <a:ext cx="28839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 smtClean="0"/>
              <a:t>карто́фель</a:t>
            </a:r>
            <a:r>
              <a:rPr lang="cs-CZ" sz="2000" b="1" dirty="0" smtClean="0"/>
              <a:t>, </a:t>
            </a:r>
            <a:r>
              <a:rPr lang="vi-VN" sz="2000" b="1" dirty="0" smtClean="0"/>
              <a:t>карто́шка</a:t>
            </a:r>
            <a:endParaRPr lang="cs-CZ" sz="2000" b="1" dirty="0" smtClean="0"/>
          </a:p>
          <a:p>
            <a:r>
              <a:rPr lang="cs-CZ" sz="2000" i="1" dirty="0" smtClean="0"/>
              <a:t>(</a:t>
            </a:r>
            <a:r>
              <a:rPr lang="cs-CZ" sz="2000" i="1" dirty="0" err="1" smtClean="0"/>
              <a:t>kartófěl</a:t>
            </a:r>
            <a:r>
              <a:rPr lang="cs-CZ" sz="2000" i="1" dirty="0" smtClean="0"/>
              <a:t>, </a:t>
            </a:r>
            <a:r>
              <a:rPr lang="cs-CZ" sz="2000" i="1" dirty="0" err="1" smtClean="0"/>
              <a:t>kartóška</a:t>
            </a:r>
            <a:r>
              <a:rPr lang="cs-CZ" sz="2000" i="1" dirty="0" smtClean="0"/>
              <a:t>)</a:t>
            </a:r>
            <a:endParaRPr lang="cs-CZ" sz="2000" i="1" dirty="0"/>
          </a:p>
        </p:txBody>
      </p:sp>
      <p:sp>
        <p:nvSpPr>
          <p:cNvPr id="17" name="Obdélník 16"/>
          <p:cNvSpPr/>
          <p:nvPr/>
        </p:nvSpPr>
        <p:spPr>
          <a:xfrm>
            <a:off x="179512" y="1916832"/>
            <a:ext cx="22395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 smtClean="0"/>
              <a:t>карто́фель фри́</a:t>
            </a:r>
            <a:r>
              <a:rPr lang="cs-CZ" sz="2000" b="1" dirty="0" smtClean="0"/>
              <a:t> </a:t>
            </a:r>
          </a:p>
          <a:p>
            <a:r>
              <a:rPr lang="cs-CZ" sz="2000" i="1" dirty="0" smtClean="0"/>
              <a:t>(</a:t>
            </a:r>
            <a:r>
              <a:rPr lang="cs-CZ" sz="2000" i="1" dirty="0" err="1" smtClean="0"/>
              <a:t>kartófěl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frí</a:t>
            </a:r>
            <a:r>
              <a:rPr lang="cs-CZ" sz="2000" i="1" dirty="0" smtClean="0"/>
              <a:t>)</a:t>
            </a:r>
            <a:endParaRPr lang="cs-CZ" sz="2000" i="1" dirty="0"/>
          </a:p>
        </p:txBody>
      </p:sp>
      <p:sp>
        <p:nvSpPr>
          <p:cNvPr id="18" name="Obdélník 17"/>
          <p:cNvSpPr/>
          <p:nvPr/>
        </p:nvSpPr>
        <p:spPr>
          <a:xfrm>
            <a:off x="3563888" y="404664"/>
            <a:ext cx="166904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 smtClean="0">
                <a:solidFill>
                  <a:srgbClr val="FF0000"/>
                </a:solidFill>
              </a:rPr>
              <a:t>г</a:t>
            </a:r>
            <a:r>
              <a:rPr lang="vi-VN" sz="3200" b="1" dirty="0" smtClean="0">
                <a:solidFill>
                  <a:srgbClr val="FF0000"/>
                </a:solidFill>
              </a:rPr>
              <a:t>арни́р</a:t>
            </a:r>
            <a:endParaRPr lang="cs-CZ" sz="3200" b="1" dirty="0" smtClean="0">
              <a:solidFill>
                <a:srgbClr val="FF0000"/>
              </a:solidFill>
            </a:endParaRPr>
          </a:p>
          <a:p>
            <a:r>
              <a:rPr lang="cs-CZ" sz="3200" i="1" dirty="0" smtClean="0"/>
              <a:t>(</a:t>
            </a:r>
            <a:r>
              <a:rPr lang="cs-CZ" sz="3200" i="1" dirty="0" err="1" smtClean="0"/>
              <a:t>garnír</a:t>
            </a:r>
            <a:r>
              <a:rPr lang="cs-CZ" sz="3200" i="1" dirty="0" smtClean="0"/>
              <a:t>)</a:t>
            </a:r>
            <a:endParaRPr lang="cs-CZ" sz="3200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107504" y="1412776"/>
            <a:ext cx="9793088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 smtClean="0"/>
              <a:t>гарни́р</a:t>
            </a:r>
            <a:r>
              <a:rPr lang="cs-CZ" sz="2000" b="1" dirty="0" smtClean="0"/>
              <a:t> </a:t>
            </a:r>
            <a:r>
              <a:rPr lang="cs-CZ" sz="2400" i="1" dirty="0" smtClean="0"/>
              <a:t>(</a:t>
            </a:r>
            <a:r>
              <a:rPr lang="cs-CZ" sz="2400" i="1" dirty="0" err="1" smtClean="0"/>
              <a:t>garnír</a:t>
            </a:r>
            <a:r>
              <a:rPr lang="cs-CZ" sz="2400" i="1" dirty="0" smtClean="0"/>
              <a:t>)					příloha</a:t>
            </a:r>
            <a:endParaRPr lang="cs-CZ" sz="2400" i="1" dirty="0" smtClean="0"/>
          </a:p>
          <a:p>
            <a:pPr>
              <a:lnSpc>
                <a:spcPts val="4000"/>
              </a:lnSpc>
            </a:pPr>
            <a:r>
              <a:rPr lang="ru-RU" sz="2400" b="1" dirty="0" smtClean="0"/>
              <a:t>рис</a:t>
            </a:r>
            <a:r>
              <a:rPr lang="cs-CZ" sz="2400" b="1" dirty="0" smtClean="0"/>
              <a:t> </a:t>
            </a:r>
            <a:r>
              <a:rPr lang="cs-CZ" sz="2400" i="1" dirty="0" smtClean="0"/>
              <a:t>(</a:t>
            </a:r>
            <a:r>
              <a:rPr lang="cs-CZ" sz="2400" i="1" dirty="0" err="1" smtClean="0"/>
              <a:t>ris</a:t>
            </a:r>
            <a:r>
              <a:rPr lang="cs-CZ" sz="2400" i="1" dirty="0" smtClean="0"/>
              <a:t>)</a:t>
            </a:r>
            <a:r>
              <a:rPr lang="vi-VN" sz="2400" b="1" dirty="0" smtClean="0"/>
              <a:t> </a:t>
            </a:r>
            <a:r>
              <a:rPr lang="cs-CZ" sz="2400" b="1" dirty="0" smtClean="0"/>
              <a:t>						</a:t>
            </a:r>
            <a:r>
              <a:rPr lang="cs-CZ" sz="2400" i="1" dirty="0" smtClean="0"/>
              <a:t>rýže</a:t>
            </a:r>
          </a:p>
          <a:p>
            <a:pPr>
              <a:lnSpc>
                <a:spcPts val="4000"/>
              </a:lnSpc>
            </a:pPr>
            <a:r>
              <a:rPr lang="vi-VN" sz="2400" b="1" dirty="0" smtClean="0"/>
              <a:t>карто́фель</a:t>
            </a:r>
            <a:r>
              <a:rPr lang="cs-CZ" sz="2400" b="1" dirty="0" smtClean="0"/>
              <a:t>, </a:t>
            </a:r>
            <a:r>
              <a:rPr lang="vi-VN" sz="2400" b="1" dirty="0" smtClean="0"/>
              <a:t>карто́шка</a:t>
            </a:r>
            <a:r>
              <a:rPr lang="cs-CZ" sz="2400" b="1" dirty="0" smtClean="0"/>
              <a:t> </a:t>
            </a:r>
            <a:r>
              <a:rPr lang="cs-CZ" sz="2400" i="1" dirty="0" smtClean="0"/>
              <a:t>(</a:t>
            </a:r>
            <a:r>
              <a:rPr lang="cs-CZ" sz="2400" i="1" dirty="0" err="1" smtClean="0"/>
              <a:t>kartófěl</a:t>
            </a:r>
            <a:r>
              <a:rPr lang="cs-CZ" sz="2400" i="1" dirty="0" smtClean="0"/>
              <a:t>, </a:t>
            </a:r>
            <a:r>
              <a:rPr lang="cs-CZ" sz="2400" i="1" dirty="0" err="1" smtClean="0"/>
              <a:t>kartóška</a:t>
            </a:r>
            <a:r>
              <a:rPr lang="cs-CZ" sz="2400" i="1" dirty="0" smtClean="0"/>
              <a:t>)	brambory</a:t>
            </a:r>
          </a:p>
          <a:p>
            <a:pPr>
              <a:lnSpc>
                <a:spcPts val="4000"/>
              </a:lnSpc>
            </a:pPr>
            <a:r>
              <a:rPr lang="vi-VN" sz="2400" b="1" dirty="0" smtClean="0"/>
              <a:t>карто́фель фри́</a:t>
            </a:r>
            <a:r>
              <a:rPr lang="cs-CZ" sz="2400" b="1" dirty="0" smtClean="0"/>
              <a:t> </a:t>
            </a:r>
            <a:r>
              <a:rPr lang="cs-CZ" sz="2400" i="1" dirty="0" smtClean="0"/>
              <a:t>(</a:t>
            </a:r>
            <a:r>
              <a:rPr lang="cs-CZ" sz="2400" i="1" dirty="0" err="1" smtClean="0"/>
              <a:t>kartófěl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frí</a:t>
            </a:r>
            <a:r>
              <a:rPr lang="cs-CZ" sz="2400" i="1" dirty="0" smtClean="0"/>
              <a:t>)</a:t>
            </a:r>
            <a:r>
              <a:rPr lang="vi-VN" sz="2400" b="1" dirty="0" smtClean="0"/>
              <a:t> 	</a:t>
            </a:r>
            <a:r>
              <a:rPr lang="cs-CZ" sz="2400" b="1" dirty="0" smtClean="0"/>
              <a:t>		</a:t>
            </a:r>
            <a:r>
              <a:rPr lang="cs-CZ" sz="2400" i="1" dirty="0" smtClean="0"/>
              <a:t>hranolky</a:t>
            </a:r>
          </a:p>
          <a:p>
            <a:pPr>
              <a:lnSpc>
                <a:spcPts val="4000"/>
              </a:lnSpc>
            </a:pPr>
            <a:r>
              <a:rPr lang="vi-VN" sz="2400" b="1" dirty="0" smtClean="0"/>
              <a:t>карто́фельное пюре́</a:t>
            </a:r>
            <a:r>
              <a:rPr lang="cs-CZ" sz="2400" b="1" dirty="0" smtClean="0"/>
              <a:t> </a:t>
            </a:r>
            <a:r>
              <a:rPr lang="cs-CZ" sz="2400" i="1" dirty="0" smtClean="0"/>
              <a:t>(</a:t>
            </a:r>
            <a:r>
              <a:rPr lang="cs-CZ" sz="2400" i="1" dirty="0" err="1" smtClean="0"/>
              <a:t>kartófělnoje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pjuré</a:t>
            </a:r>
            <a:r>
              <a:rPr lang="cs-CZ" sz="2400" i="1" dirty="0" smtClean="0"/>
              <a:t>)</a:t>
            </a:r>
            <a:r>
              <a:rPr lang="vi-VN" sz="2400" b="1" dirty="0" smtClean="0"/>
              <a:t> </a:t>
            </a:r>
            <a:r>
              <a:rPr lang="cs-CZ" sz="2400" b="1" dirty="0" smtClean="0"/>
              <a:t>	</a:t>
            </a:r>
            <a:r>
              <a:rPr lang="cs-CZ" sz="2400" i="1" dirty="0" smtClean="0"/>
              <a:t>bramborová kaše</a:t>
            </a:r>
          </a:p>
          <a:p>
            <a:pPr>
              <a:lnSpc>
                <a:spcPts val="4000"/>
              </a:lnSpc>
            </a:pPr>
            <a:r>
              <a:rPr lang="vi-VN" sz="2400" b="1" dirty="0" smtClean="0"/>
              <a:t>па́ста</a:t>
            </a:r>
            <a:r>
              <a:rPr lang="cs-CZ" sz="2400" b="1" dirty="0" smtClean="0"/>
              <a:t>, </a:t>
            </a:r>
            <a:r>
              <a:rPr lang="vi-VN" sz="2400" b="1" dirty="0" smtClean="0"/>
              <a:t>макаро́нные изде́лия</a:t>
            </a:r>
            <a:r>
              <a:rPr lang="cs-CZ" sz="2400" b="1" dirty="0" smtClean="0"/>
              <a:t>			</a:t>
            </a:r>
            <a:r>
              <a:rPr lang="cs-CZ" sz="2400" i="1" dirty="0" smtClean="0"/>
              <a:t>těstoviny</a:t>
            </a:r>
          </a:p>
          <a:p>
            <a:pPr>
              <a:lnSpc>
                <a:spcPts val="4000"/>
              </a:lnSpc>
            </a:pPr>
            <a:r>
              <a:rPr lang="cs-CZ" sz="2400" i="1" dirty="0" smtClean="0"/>
              <a:t>(</a:t>
            </a:r>
            <a:r>
              <a:rPr lang="cs-CZ" sz="2400" i="1" dirty="0" err="1" smtClean="0"/>
              <a:t>pásta</a:t>
            </a:r>
            <a:r>
              <a:rPr lang="cs-CZ" sz="2400" i="1" dirty="0" smtClean="0"/>
              <a:t>, </a:t>
            </a:r>
            <a:r>
              <a:rPr lang="cs-CZ" sz="2400" i="1" dirty="0" err="1" smtClean="0"/>
              <a:t>makarónyje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izdělija</a:t>
            </a:r>
            <a:r>
              <a:rPr lang="cs-CZ" sz="2400" i="1" dirty="0" smtClean="0"/>
              <a:t>)</a:t>
            </a:r>
            <a:r>
              <a:rPr lang="vi-VN" sz="2400" b="1" dirty="0" smtClean="0"/>
              <a:t> </a:t>
            </a:r>
            <a:endParaRPr lang="cs-CZ" sz="2400" b="1" dirty="0" smtClean="0"/>
          </a:p>
          <a:p>
            <a:pPr>
              <a:lnSpc>
                <a:spcPts val="4000"/>
              </a:lnSpc>
            </a:pPr>
            <a:r>
              <a:rPr lang="vi-VN" sz="2400" b="1" dirty="0" smtClean="0"/>
              <a:t>кне́длики</a:t>
            </a:r>
            <a:r>
              <a:rPr lang="cs-CZ" sz="2400" b="1" dirty="0" smtClean="0"/>
              <a:t> </a:t>
            </a:r>
            <a:r>
              <a:rPr lang="cs-CZ" sz="2400" b="1" i="1" dirty="0" smtClean="0"/>
              <a:t>(</a:t>
            </a:r>
            <a:r>
              <a:rPr lang="cs-CZ" sz="2400" b="1" i="1" dirty="0" err="1" smtClean="0"/>
              <a:t>knědliki</a:t>
            </a:r>
            <a:r>
              <a:rPr lang="cs-CZ" sz="2400" b="1" i="1" dirty="0" smtClean="0"/>
              <a:t>)</a:t>
            </a:r>
            <a:r>
              <a:rPr lang="vi-VN" sz="2400" b="1" i="1" dirty="0" smtClean="0"/>
              <a:t> </a:t>
            </a:r>
            <a:r>
              <a:rPr lang="cs-CZ" sz="2400" b="1" i="1" dirty="0" smtClean="0"/>
              <a:t>				</a:t>
            </a:r>
            <a:r>
              <a:rPr lang="cs-CZ" sz="2400" i="1" dirty="0" smtClean="0"/>
              <a:t>knedlíky</a:t>
            </a:r>
          </a:p>
          <a:p>
            <a:pPr>
              <a:lnSpc>
                <a:spcPts val="4000"/>
              </a:lnSpc>
            </a:pPr>
            <a:r>
              <a:rPr lang="vi-VN" sz="2400" b="1" dirty="0" smtClean="0"/>
              <a:t>кне́длики с черни́кой</a:t>
            </a:r>
            <a:r>
              <a:rPr lang="cs-CZ" sz="2400" b="1" dirty="0" smtClean="0"/>
              <a:t>			</a:t>
            </a:r>
            <a:r>
              <a:rPr lang="cs-CZ" sz="2400" i="1" dirty="0" smtClean="0"/>
              <a:t>knedlíky s borůvkami</a:t>
            </a:r>
          </a:p>
          <a:p>
            <a:pPr>
              <a:lnSpc>
                <a:spcPts val="4000"/>
              </a:lnSpc>
            </a:pPr>
            <a:r>
              <a:rPr lang="cs-CZ" sz="2400" i="1" dirty="0" smtClean="0"/>
              <a:t>(</a:t>
            </a:r>
            <a:r>
              <a:rPr lang="cs-CZ" sz="2400" i="1" dirty="0" err="1" smtClean="0"/>
              <a:t>knědliki</a:t>
            </a:r>
            <a:r>
              <a:rPr lang="cs-CZ" sz="2400" i="1" dirty="0" smtClean="0"/>
              <a:t> s </a:t>
            </a:r>
            <a:r>
              <a:rPr lang="cs-CZ" sz="2400" i="1" dirty="0" err="1" smtClean="0"/>
              <a:t>černíkoj</a:t>
            </a:r>
            <a:r>
              <a:rPr lang="cs-CZ" sz="2400" i="1" dirty="0" smtClean="0"/>
              <a:t>)</a:t>
            </a:r>
          </a:p>
          <a:p>
            <a:endParaRPr lang="cs-CZ" sz="2400" b="1" i="1" dirty="0" smtClean="0"/>
          </a:p>
          <a:p>
            <a:endParaRPr lang="cs-CZ" sz="2400" i="1" dirty="0" smtClean="0"/>
          </a:p>
          <a:p>
            <a:endParaRPr lang="cs-CZ" sz="2400" i="1" dirty="0" smtClean="0"/>
          </a:p>
          <a:p>
            <a:endParaRPr lang="cs-CZ" sz="2400" i="1" dirty="0" smtClean="0"/>
          </a:p>
          <a:p>
            <a:endParaRPr lang="cs-CZ" sz="2400" i="1" dirty="0"/>
          </a:p>
        </p:txBody>
      </p:sp>
      <p:sp>
        <p:nvSpPr>
          <p:cNvPr id="1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slovíčka: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467544" y="404664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 smtClean="0">
                <a:solidFill>
                  <a:srgbClr val="0000FF"/>
                </a:solidFill>
              </a:rPr>
              <a:t>zápis</a:t>
            </a:r>
            <a:endParaRPr lang="cs-CZ" sz="28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07504" y="476672"/>
            <a:ext cx="9572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 smtClean="0"/>
              <a:t>пи́цца</a:t>
            </a:r>
            <a:endParaRPr lang="cs-CZ" sz="2000" b="1" dirty="0" smtClean="0"/>
          </a:p>
          <a:p>
            <a:r>
              <a:rPr lang="cs-CZ" sz="2000" i="1" dirty="0" smtClean="0"/>
              <a:t>(</a:t>
            </a:r>
            <a:r>
              <a:rPr lang="cs-CZ" sz="2000" i="1" dirty="0" err="1" smtClean="0"/>
              <a:t>píca</a:t>
            </a:r>
            <a:r>
              <a:rPr lang="cs-CZ" sz="2000" i="1" dirty="0" smtClean="0"/>
              <a:t>)</a:t>
            </a:r>
            <a:endParaRPr lang="cs-CZ" sz="2000" i="1" dirty="0"/>
          </a:p>
        </p:txBody>
      </p:sp>
      <p:pic>
        <p:nvPicPr>
          <p:cNvPr id="20482" name="Picture 2" descr="Image result for pizza"/>
          <p:cNvPicPr>
            <a:picLocks noChangeAspect="1" noChangeArrowheads="1"/>
          </p:cNvPicPr>
          <p:nvPr/>
        </p:nvPicPr>
        <p:blipFill>
          <a:blip r:embed="rId2" cstate="print"/>
          <a:srcRect l="9302" t="2712" r="2326"/>
          <a:stretch>
            <a:fillRect/>
          </a:stretch>
        </p:blipFill>
        <p:spPr bwMode="auto">
          <a:xfrm>
            <a:off x="238688" y="980728"/>
            <a:ext cx="2317088" cy="2187168"/>
          </a:xfrm>
          <a:prstGeom prst="rect">
            <a:avLst/>
          </a:prstGeom>
          <a:noFill/>
        </p:spPr>
      </p:pic>
      <p:pic>
        <p:nvPicPr>
          <p:cNvPr id="20484" name="Picture 4" descr="Image result for boršč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56992"/>
            <a:ext cx="2882094" cy="1921396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827584" y="5445224"/>
            <a:ext cx="18704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борщ</a:t>
            </a:r>
            <a:r>
              <a:rPr lang="cs-CZ" sz="2400" b="1" dirty="0" smtClean="0"/>
              <a:t> </a:t>
            </a:r>
            <a:r>
              <a:rPr lang="cs-CZ" sz="2400" i="1" dirty="0" smtClean="0"/>
              <a:t>(boršč)</a:t>
            </a:r>
            <a:endParaRPr lang="cs-CZ" sz="2400" i="1" dirty="0"/>
          </a:p>
        </p:txBody>
      </p:sp>
      <p:sp>
        <p:nvSpPr>
          <p:cNvPr id="8" name="Obdélník 7"/>
          <p:cNvSpPr/>
          <p:nvPr/>
        </p:nvSpPr>
        <p:spPr>
          <a:xfrm>
            <a:off x="4211960" y="2348880"/>
            <a:ext cx="21515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 smtClean="0"/>
              <a:t>шни́цель</a:t>
            </a:r>
            <a:r>
              <a:rPr lang="cs-CZ" sz="2000" b="1" dirty="0" smtClean="0"/>
              <a:t> </a:t>
            </a:r>
            <a:r>
              <a:rPr lang="cs-CZ" sz="2000" i="1" dirty="0" smtClean="0"/>
              <a:t>(</a:t>
            </a:r>
            <a:r>
              <a:rPr lang="cs-CZ" sz="2000" i="1" dirty="0" err="1" smtClean="0"/>
              <a:t>šnícěl</a:t>
            </a:r>
            <a:r>
              <a:rPr lang="cs-CZ" sz="2000" i="1" dirty="0" smtClean="0"/>
              <a:t>)</a:t>
            </a:r>
            <a:endParaRPr lang="cs-CZ" sz="2000" i="1" dirty="0"/>
          </a:p>
        </p:txBody>
      </p:sp>
      <p:pic>
        <p:nvPicPr>
          <p:cNvPr id="20486" name="Picture 6" descr="Image result for řízek"/>
          <p:cNvPicPr>
            <a:picLocks noChangeAspect="1" noChangeArrowheads="1"/>
          </p:cNvPicPr>
          <p:nvPr/>
        </p:nvPicPr>
        <p:blipFill>
          <a:blip r:embed="rId4" cstate="print"/>
          <a:srcRect t="8000"/>
          <a:stretch>
            <a:fillRect/>
          </a:stretch>
        </p:blipFill>
        <p:spPr bwMode="auto">
          <a:xfrm>
            <a:off x="3779912" y="2708900"/>
            <a:ext cx="2448272" cy="1584195"/>
          </a:xfrm>
          <a:prstGeom prst="rect">
            <a:avLst/>
          </a:prstGeom>
          <a:noFill/>
        </p:spPr>
      </p:pic>
      <p:sp>
        <p:nvSpPr>
          <p:cNvPr id="10" name="Obdélník 9"/>
          <p:cNvSpPr/>
          <p:nvPr/>
        </p:nvSpPr>
        <p:spPr>
          <a:xfrm>
            <a:off x="3779912" y="4365104"/>
            <a:ext cx="17937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 smtClean="0"/>
              <a:t>гуля́ш</a:t>
            </a:r>
            <a:r>
              <a:rPr lang="cs-CZ" sz="2000" b="1" dirty="0" smtClean="0"/>
              <a:t> </a:t>
            </a:r>
            <a:r>
              <a:rPr lang="cs-CZ" sz="2000" i="1" dirty="0" smtClean="0"/>
              <a:t>(</a:t>
            </a:r>
            <a:r>
              <a:rPr lang="cs-CZ" sz="2000" i="1" dirty="0" err="1" smtClean="0"/>
              <a:t>guljáš</a:t>
            </a:r>
            <a:r>
              <a:rPr lang="cs-CZ" sz="2000" i="1" dirty="0" smtClean="0"/>
              <a:t>)</a:t>
            </a:r>
            <a:endParaRPr lang="cs-CZ" sz="2000" i="1" dirty="0"/>
          </a:p>
        </p:txBody>
      </p:sp>
      <p:pic>
        <p:nvPicPr>
          <p:cNvPr id="20488" name="Picture 8" descr="Image result for guláš"/>
          <p:cNvPicPr>
            <a:picLocks noChangeAspect="1" noChangeArrowheads="1"/>
          </p:cNvPicPr>
          <p:nvPr/>
        </p:nvPicPr>
        <p:blipFill>
          <a:blip r:embed="rId5" cstate="print"/>
          <a:srcRect l="3516" r="5055" b="7692"/>
          <a:stretch>
            <a:fillRect/>
          </a:stretch>
        </p:blipFill>
        <p:spPr bwMode="auto">
          <a:xfrm>
            <a:off x="3203848" y="4814081"/>
            <a:ext cx="2952328" cy="2043919"/>
          </a:xfrm>
          <a:prstGeom prst="rect">
            <a:avLst/>
          </a:prstGeom>
          <a:noFill/>
        </p:spPr>
      </p:pic>
      <p:sp>
        <p:nvSpPr>
          <p:cNvPr id="12" name="Obdélník 11"/>
          <p:cNvSpPr/>
          <p:nvPr/>
        </p:nvSpPr>
        <p:spPr>
          <a:xfrm>
            <a:off x="7092280" y="1628800"/>
            <a:ext cx="16265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 smtClean="0"/>
              <a:t>сала́т</a:t>
            </a:r>
            <a:r>
              <a:rPr lang="cs-CZ" sz="2000" b="1" dirty="0" smtClean="0"/>
              <a:t> </a:t>
            </a:r>
            <a:r>
              <a:rPr lang="cs-CZ" sz="2000" i="1" dirty="0" smtClean="0"/>
              <a:t>(salát)</a:t>
            </a:r>
            <a:endParaRPr lang="cs-CZ" sz="2000" i="1" dirty="0"/>
          </a:p>
        </p:txBody>
      </p:sp>
      <p:pic>
        <p:nvPicPr>
          <p:cNvPr id="20490" name="Picture 10" descr="Image result for salát olivier"/>
          <p:cNvPicPr>
            <a:picLocks noChangeAspect="1" noChangeArrowheads="1"/>
          </p:cNvPicPr>
          <p:nvPr/>
        </p:nvPicPr>
        <p:blipFill>
          <a:blip r:embed="rId6" cstate="print"/>
          <a:srcRect t="9904" b="12516"/>
          <a:stretch>
            <a:fillRect/>
          </a:stretch>
        </p:blipFill>
        <p:spPr bwMode="auto">
          <a:xfrm>
            <a:off x="6516216" y="1988840"/>
            <a:ext cx="2476500" cy="1440160"/>
          </a:xfrm>
          <a:prstGeom prst="rect">
            <a:avLst/>
          </a:prstGeom>
          <a:noFill/>
        </p:spPr>
      </p:pic>
      <p:sp>
        <p:nvSpPr>
          <p:cNvPr id="14" name="Obdélník 13"/>
          <p:cNvSpPr/>
          <p:nvPr/>
        </p:nvSpPr>
        <p:spPr>
          <a:xfrm>
            <a:off x="7596336" y="3933056"/>
            <a:ext cx="1338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суп</a:t>
            </a:r>
            <a:r>
              <a:rPr lang="cs-CZ" sz="2400" b="1" dirty="0" smtClean="0"/>
              <a:t> </a:t>
            </a:r>
            <a:r>
              <a:rPr lang="cs-CZ" sz="2400" i="1" dirty="0" smtClean="0"/>
              <a:t>(sup)</a:t>
            </a:r>
            <a:endParaRPr lang="cs-CZ" sz="2400" i="1" dirty="0"/>
          </a:p>
        </p:txBody>
      </p:sp>
      <p:pic>
        <p:nvPicPr>
          <p:cNvPr id="20492" name="Picture 12" descr="Image result for polévka"/>
          <p:cNvPicPr>
            <a:picLocks noChangeAspect="1" noChangeArrowheads="1"/>
          </p:cNvPicPr>
          <p:nvPr/>
        </p:nvPicPr>
        <p:blipFill>
          <a:blip r:embed="rId7" cstate="print"/>
          <a:srcRect l="10626" r="15350"/>
          <a:stretch>
            <a:fillRect/>
          </a:stretch>
        </p:blipFill>
        <p:spPr bwMode="auto">
          <a:xfrm>
            <a:off x="6372200" y="4437112"/>
            <a:ext cx="2592288" cy="1966203"/>
          </a:xfrm>
          <a:prstGeom prst="rect">
            <a:avLst/>
          </a:prstGeom>
          <a:noFill/>
        </p:spPr>
      </p:pic>
      <p:pic>
        <p:nvPicPr>
          <p:cNvPr id="20494" name="Picture 14" descr="Image result for гамбургер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10394" y="0"/>
            <a:ext cx="2033606" cy="1464197"/>
          </a:xfrm>
          <a:prstGeom prst="rect">
            <a:avLst/>
          </a:prstGeom>
          <a:noFill/>
        </p:spPr>
      </p:pic>
      <p:sp>
        <p:nvSpPr>
          <p:cNvPr id="17" name="Obdélník 16"/>
          <p:cNvSpPr/>
          <p:nvPr/>
        </p:nvSpPr>
        <p:spPr>
          <a:xfrm>
            <a:off x="5436096" y="404664"/>
            <a:ext cx="1789977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г</a:t>
            </a:r>
            <a:r>
              <a:rPr lang="ru-RU" sz="2800" b="1" u="sng" dirty="0" smtClean="0"/>
              <a:t>а</a:t>
            </a:r>
            <a:r>
              <a:rPr lang="ru-RU" sz="2800" b="1" dirty="0" smtClean="0"/>
              <a:t>мбургер</a:t>
            </a:r>
            <a:endParaRPr lang="cs-CZ" sz="2800" b="1" dirty="0" smtClean="0"/>
          </a:p>
          <a:p>
            <a:r>
              <a:rPr lang="cs-CZ" sz="2400" i="1" dirty="0" smtClean="0"/>
              <a:t>(</a:t>
            </a:r>
            <a:r>
              <a:rPr lang="cs-CZ" sz="2400" i="1" dirty="0" err="1" smtClean="0"/>
              <a:t>gámburgěr</a:t>
            </a:r>
            <a:r>
              <a:rPr lang="cs-CZ" sz="2400" i="1" dirty="0" smtClean="0"/>
              <a:t>)</a:t>
            </a:r>
            <a:endParaRPr lang="cs-CZ" sz="2400" i="1" dirty="0"/>
          </a:p>
        </p:txBody>
      </p:sp>
      <p:pic>
        <p:nvPicPr>
          <p:cNvPr id="21506" name="Picture 2" descr="Image result for rizoto"/>
          <p:cNvPicPr>
            <a:picLocks noChangeAspect="1" noChangeArrowheads="1"/>
          </p:cNvPicPr>
          <p:nvPr/>
        </p:nvPicPr>
        <p:blipFill>
          <a:blip r:embed="rId9" cstate="print"/>
          <a:srcRect l="11923" r="13556" b="14549"/>
          <a:stretch>
            <a:fillRect/>
          </a:stretch>
        </p:blipFill>
        <p:spPr bwMode="auto">
          <a:xfrm>
            <a:off x="2627784" y="0"/>
            <a:ext cx="2176986" cy="1872208"/>
          </a:xfrm>
          <a:prstGeom prst="rect">
            <a:avLst/>
          </a:prstGeom>
          <a:noFill/>
        </p:spPr>
      </p:pic>
      <p:sp>
        <p:nvSpPr>
          <p:cNvPr id="18" name="Obdélník 17"/>
          <p:cNvSpPr/>
          <p:nvPr/>
        </p:nvSpPr>
        <p:spPr>
          <a:xfrm>
            <a:off x="3059832" y="1844824"/>
            <a:ext cx="11815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 smtClean="0"/>
              <a:t>ризо́тто</a:t>
            </a:r>
            <a:endParaRPr lang="cs-CZ" sz="2000" b="1" dirty="0" smtClean="0"/>
          </a:p>
          <a:p>
            <a:r>
              <a:rPr lang="cs-CZ" sz="2000" i="1" dirty="0" smtClean="0"/>
              <a:t>(</a:t>
            </a:r>
            <a:r>
              <a:rPr lang="cs-CZ" sz="2000" i="1" dirty="0" err="1" smtClean="0"/>
              <a:t>rizóto</a:t>
            </a:r>
            <a:r>
              <a:rPr lang="cs-CZ" sz="2000" i="1" dirty="0" smtClean="0"/>
              <a:t>)</a:t>
            </a:r>
            <a:endParaRPr lang="cs-CZ" sz="2000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183</Words>
  <Application>Microsoft Office PowerPoint</Application>
  <PresentationFormat>Předvádění na obrazovce (4:3)</PresentationFormat>
  <Paragraphs>95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Snímek 1</vt:lpstr>
      <vt:lpstr>Ты умеешь готовить? (Umíš vařit?)</vt:lpstr>
      <vt:lpstr>Snímek 3</vt:lpstr>
      <vt:lpstr>Snímek 4</vt:lpstr>
      <vt:lpstr>напи́тки</vt:lpstr>
      <vt:lpstr>slovíčka:</vt:lpstr>
      <vt:lpstr>Snímek 7</vt:lpstr>
      <vt:lpstr>slovíčka:</vt:lpstr>
      <vt:lpstr>Snímek 9</vt:lpstr>
      <vt:lpstr>slovíčka: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блю́до, еда́</dc:title>
  <dc:creator>Josef Vlk</dc:creator>
  <cp:lastModifiedBy>Josef Vlk</cp:lastModifiedBy>
  <cp:revision>58</cp:revision>
  <dcterms:created xsi:type="dcterms:W3CDTF">2020-03-15T15:18:25Z</dcterms:created>
  <dcterms:modified xsi:type="dcterms:W3CDTF">2020-03-18T14:39:28Z</dcterms:modified>
</cp:coreProperties>
</file>