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75" r:id="rId3"/>
    <p:sldId id="277" r:id="rId4"/>
    <p:sldId id="279" r:id="rId5"/>
    <p:sldId id="28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87FD7-1F3E-4D3B-A497-36D87DD5FED3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611C-0DFC-4645-A1D9-CB8A831489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104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BF6E-4B94-4E6E-A46A-183255E909B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8A16-4E03-4D1A-9B5F-B1807CA1F6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Přímá spojovací čára 29"/>
          <p:cNvCxnSpPr/>
          <p:nvPr/>
        </p:nvCxnSpPr>
        <p:spPr>
          <a:xfrm>
            <a:off x="3851920" y="1124744"/>
            <a:ext cx="0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285720" y="1571612"/>
            <a:ext cx="3286148" cy="314327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827584" y="3717032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000364" y="142873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851920" y="1052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Lucida Handwriting" pitchFamily="66" charset="0"/>
              </a:rPr>
              <a:t>o</a:t>
            </a:r>
            <a:endParaRPr lang="cs-CZ" sz="2000" dirty="0">
              <a:latin typeface="Lucida Handwriting" pitchFamily="66" charset="0"/>
            </a:endParaRPr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3131840" y="1916832"/>
            <a:ext cx="1368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971600" y="4149080"/>
            <a:ext cx="57606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4429124" y="1428736"/>
            <a:ext cx="38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el-GR" sz="2000" dirty="0" smtClean="0">
                <a:latin typeface="Calibri"/>
              </a:rPr>
              <a:t>ʹ</a:t>
            </a:r>
            <a:endParaRPr lang="cs-CZ" sz="20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660232" y="3717032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  <a:r>
              <a:rPr lang="el-GR" sz="1600" dirty="0" smtClean="0">
                <a:latin typeface="Calibri"/>
              </a:rPr>
              <a:t>ʹ</a:t>
            </a:r>
            <a:endParaRPr lang="cs-CZ" sz="16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cxnSp>
        <p:nvCxnSpPr>
          <p:cNvPr id="54" name="Přímá spojovací čára 53"/>
          <p:cNvCxnSpPr/>
          <p:nvPr/>
        </p:nvCxnSpPr>
        <p:spPr>
          <a:xfrm rot="16200000" flipH="1">
            <a:off x="4143372" y="1500174"/>
            <a:ext cx="3500462" cy="35004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563888" y="1916832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6" name="Obdélník 55"/>
          <p:cNvSpPr/>
          <p:nvPr/>
        </p:nvSpPr>
        <p:spPr>
          <a:xfrm>
            <a:off x="3500430" y="3714752"/>
            <a:ext cx="420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A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072330" y="428625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 (</a:t>
            </a:r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): A  </a:t>
            </a:r>
            <a:r>
              <a:rPr lang="cs-CZ" sz="1600" b="1" dirty="0" smtClean="0">
                <a:latin typeface="Calibri"/>
              </a:rPr>
              <a:t>→  A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858016" y="1714488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 (o</a:t>
            </a:r>
            <a:r>
              <a:rPr lang="cs-CZ" sz="1600" b="1" dirty="0" smtClean="0"/>
              <a:t>): B  </a:t>
            </a:r>
            <a:r>
              <a:rPr lang="cs-CZ" sz="1600" b="1" dirty="0" smtClean="0">
                <a:latin typeface="Calibri"/>
              </a:rPr>
              <a:t>→  B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57224" y="171448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IBB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IB</a:t>
            </a:r>
            <a:r>
              <a:rPr lang="el-GR" sz="2000" b="1" dirty="0" smtClean="0">
                <a:latin typeface="Calibri"/>
              </a:rPr>
              <a:t>ʹ</a:t>
            </a:r>
            <a:r>
              <a:rPr lang="cs-CZ" sz="2000" b="1" dirty="0" smtClean="0"/>
              <a:t>B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85786" y="4357694"/>
            <a:ext cx="184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IAA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IA´A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5085184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 (</a:t>
            </a:r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): p </a:t>
            </a:r>
            <a:r>
              <a:rPr lang="cs-CZ" sz="2400" dirty="0" smtClean="0">
                <a:solidFill>
                  <a:srgbClr val="FF0000"/>
                </a:solidFill>
                <a:latin typeface="Calibri"/>
              </a:rPr>
              <a:t>→ </a:t>
            </a:r>
            <a:r>
              <a:rPr lang="cs-CZ" sz="2400" dirty="0" err="1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l-GR" sz="2400" dirty="0" smtClean="0">
                <a:solidFill>
                  <a:srgbClr val="FF0000"/>
                </a:solidFill>
                <a:latin typeface="Calibri"/>
              </a:rPr>
              <a:t>ʹ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57224" y="5643578"/>
            <a:ext cx="704519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 osové souměrnosti s osou </a:t>
            </a:r>
            <a:r>
              <a:rPr lang="cs-CZ" sz="2000" b="1" i="1" dirty="0" smtClean="0">
                <a:latin typeface="Lucida Handwriting" pitchFamily="66" charset="0"/>
              </a:rPr>
              <a:t>o </a:t>
            </a:r>
            <a:r>
              <a:rPr lang="cs-CZ" sz="2000" b="1" dirty="0" smtClean="0">
                <a:latin typeface="Lucida Handwriting" pitchFamily="66" charset="0"/>
              </a:rPr>
              <a:t> </a:t>
            </a:r>
            <a:r>
              <a:rPr lang="cs-CZ" sz="2000" b="1" dirty="0" smtClean="0"/>
              <a:t>je  obrazem  přímky </a:t>
            </a:r>
            <a:r>
              <a:rPr lang="cs-CZ" sz="2000" b="1" i="1" dirty="0" smtClean="0"/>
              <a:t>p</a:t>
            </a:r>
            <a:r>
              <a:rPr lang="cs-CZ" sz="2000" b="1" dirty="0" smtClean="0"/>
              <a:t> přímka </a:t>
            </a:r>
            <a:r>
              <a:rPr lang="cs-CZ" sz="2000" b="1" i="1" dirty="0" smtClean="0"/>
              <a:t>p</a:t>
            </a:r>
            <a:r>
              <a:rPr lang="cs-CZ" sz="2000" b="1" i="1" dirty="0" smtClean="0">
                <a:latin typeface="Calibri"/>
              </a:rPr>
              <a:t>´. </a:t>
            </a:r>
          </a:p>
          <a:p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214282" y="214290"/>
            <a:ext cx="6013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2. PŘÍMKA </a:t>
            </a:r>
            <a:r>
              <a:rPr lang="cs-CZ" sz="2800" b="1" dirty="0" smtClean="0"/>
              <a:t> 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endParaRPr lang="cs-CZ" sz="28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5720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715272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p´</a:t>
            </a:r>
            <a:endParaRPr lang="cs-CZ" i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0" y="714356"/>
            <a:ext cx="4643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a) přímka </a:t>
            </a:r>
            <a:r>
              <a:rPr lang="cs-CZ" sz="2000" b="1" i="1" dirty="0" smtClean="0">
                <a:solidFill>
                  <a:srgbClr val="00B050"/>
                </a:solidFill>
              </a:rPr>
              <a:t>p </a:t>
            </a:r>
            <a:r>
              <a:rPr lang="cs-CZ" sz="2000" b="1" dirty="0" smtClean="0">
                <a:solidFill>
                  <a:srgbClr val="00B050"/>
                </a:solidFill>
              </a:rPr>
              <a:t>neprotíná osu souměrnosti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1"/>
      <p:bldP spid="48" grpId="0"/>
      <p:bldP spid="49" grpId="0"/>
      <p:bldP spid="55" grpId="0"/>
      <p:bldP spid="56" grpId="0"/>
      <p:bldP spid="57" grpId="0"/>
      <p:bldP spid="58" grpId="0"/>
      <p:bldP spid="59" grpId="0"/>
      <p:bldP spid="60" grpId="0"/>
      <p:bldP spid="18" grpId="0"/>
      <p:bldP spid="19" grpId="0" animBg="1"/>
      <p:bldP spid="25" grpId="0"/>
      <p:bldP spid="29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Přímá spojovací čára 29"/>
          <p:cNvCxnSpPr/>
          <p:nvPr/>
        </p:nvCxnSpPr>
        <p:spPr>
          <a:xfrm>
            <a:off x="3143240" y="1285860"/>
            <a:ext cx="0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321439" y="1393017"/>
            <a:ext cx="3429024" cy="335758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827584" y="3717032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000364" y="142873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43240" y="92867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Lucida Handwriting" pitchFamily="66" charset="0"/>
              </a:rPr>
              <a:t>o</a:t>
            </a:r>
            <a:endParaRPr lang="cs-CZ" sz="2000" dirty="0">
              <a:latin typeface="Lucida Handwriting" pitchFamily="66" charset="0"/>
            </a:endParaRPr>
          </a:p>
        </p:txBody>
      </p:sp>
      <p:cxnSp>
        <p:nvCxnSpPr>
          <p:cNvPr id="47" name="Přímá spojovací čára 46"/>
          <p:cNvCxnSpPr/>
          <p:nvPr/>
        </p:nvCxnSpPr>
        <p:spPr>
          <a:xfrm>
            <a:off x="971600" y="4149080"/>
            <a:ext cx="57606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3714744" y="1428736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=B</a:t>
            </a:r>
            <a:r>
              <a:rPr lang="el-GR" sz="2000" dirty="0" smtClean="0">
                <a:latin typeface="Calibri"/>
              </a:rPr>
              <a:t>ʹ</a:t>
            </a:r>
            <a:endParaRPr lang="cs-CZ" sz="2000" dirty="0" smtClean="0">
              <a:latin typeface="Calibri"/>
            </a:endParaRPr>
          </a:p>
          <a:p>
            <a:endParaRPr lang="cs-CZ" sz="16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214942" y="3714752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  <a:r>
              <a:rPr lang="el-GR" sz="1600" dirty="0" smtClean="0">
                <a:latin typeface="Calibri"/>
              </a:rPr>
              <a:t>ʹ</a:t>
            </a:r>
            <a:endParaRPr lang="cs-CZ" sz="16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cxnSp>
        <p:nvCxnSpPr>
          <p:cNvPr id="54" name="Přímá spojovací čára 53"/>
          <p:cNvCxnSpPr/>
          <p:nvPr/>
        </p:nvCxnSpPr>
        <p:spPr>
          <a:xfrm rot="16200000" flipH="1">
            <a:off x="2857488" y="1643050"/>
            <a:ext cx="3500462" cy="35004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286116" y="1428736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=B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6" name="Obdélník 55"/>
          <p:cNvSpPr/>
          <p:nvPr/>
        </p:nvSpPr>
        <p:spPr>
          <a:xfrm>
            <a:off x="3143240" y="3714752"/>
            <a:ext cx="420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A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072330" y="428625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 (</a:t>
            </a:r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): A  </a:t>
            </a:r>
            <a:r>
              <a:rPr lang="cs-CZ" sz="1600" b="1" dirty="0" smtClean="0">
                <a:latin typeface="Calibri"/>
              </a:rPr>
              <a:t>→  A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858016" y="1714488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 (o</a:t>
            </a:r>
            <a:r>
              <a:rPr lang="cs-CZ" sz="1600" b="1" dirty="0" smtClean="0"/>
              <a:t>): B  </a:t>
            </a:r>
            <a:r>
              <a:rPr lang="cs-CZ" sz="1600" b="1" dirty="0" smtClean="0">
                <a:latin typeface="Calibri"/>
              </a:rPr>
              <a:t>→  B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57224" y="171448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IBB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IB</a:t>
            </a:r>
            <a:r>
              <a:rPr lang="el-GR" sz="2000" b="1" dirty="0" smtClean="0">
                <a:latin typeface="Calibri"/>
              </a:rPr>
              <a:t>ʹ</a:t>
            </a:r>
            <a:r>
              <a:rPr lang="cs-CZ" sz="2000" b="1" dirty="0" smtClean="0"/>
              <a:t>B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85786" y="4357694"/>
            <a:ext cx="184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IAA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IA´A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5085184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 (</a:t>
            </a:r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): p </a:t>
            </a:r>
            <a:r>
              <a:rPr lang="cs-CZ" sz="2400" dirty="0" smtClean="0">
                <a:solidFill>
                  <a:srgbClr val="FF0000"/>
                </a:solidFill>
                <a:latin typeface="Calibri"/>
              </a:rPr>
              <a:t>→ </a:t>
            </a:r>
            <a:r>
              <a:rPr lang="cs-CZ" sz="2400" dirty="0" err="1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l-GR" sz="2400" dirty="0" smtClean="0">
                <a:solidFill>
                  <a:srgbClr val="FF0000"/>
                </a:solidFill>
                <a:latin typeface="Calibri"/>
              </a:rPr>
              <a:t>ʹ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57224" y="5643578"/>
            <a:ext cx="704519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 osové souměrnosti s osou </a:t>
            </a:r>
            <a:r>
              <a:rPr lang="cs-CZ" sz="2000" b="1" i="1" dirty="0" smtClean="0">
                <a:latin typeface="Lucida Handwriting" pitchFamily="66" charset="0"/>
              </a:rPr>
              <a:t>o </a:t>
            </a:r>
            <a:r>
              <a:rPr lang="cs-CZ" sz="2000" b="1" dirty="0" smtClean="0">
                <a:latin typeface="Lucida Handwriting" pitchFamily="66" charset="0"/>
              </a:rPr>
              <a:t> </a:t>
            </a:r>
            <a:r>
              <a:rPr lang="cs-CZ" sz="2000" b="1" dirty="0" smtClean="0"/>
              <a:t>je  obrazem  přímky </a:t>
            </a:r>
            <a:r>
              <a:rPr lang="cs-CZ" sz="2000" b="1" i="1" dirty="0" smtClean="0"/>
              <a:t>p</a:t>
            </a:r>
            <a:r>
              <a:rPr lang="cs-CZ" sz="2000" b="1" dirty="0" smtClean="0"/>
              <a:t> přímka </a:t>
            </a:r>
            <a:r>
              <a:rPr lang="cs-CZ" sz="2000" b="1" i="1" dirty="0" smtClean="0"/>
              <a:t>p</a:t>
            </a:r>
            <a:r>
              <a:rPr lang="cs-CZ" sz="2000" b="1" i="1" dirty="0" smtClean="0">
                <a:latin typeface="Calibri"/>
              </a:rPr>
              <a:t>´. </a:t>
            </a:r>
          </a:p>
          <a:p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428596" y="214290"/>
            <a:ext cx="4065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b) přímka </a:t>
            </a:r>
            <a:r>
              <a:rPr lang="cs-CZ" sz="2000" b="1" i="1" dirty="0" smtClean="0">
                <a:solidFill>
                  <a:srgbClr val="00B050"/>
                </a:solidFill>
              </a:rPr>
              <a:t>p</a:t>
            </a:r>
            <a:r>
              <a:rPr lang="cs-CZ" sz="2000" b="1" dirty="0" smtClean="0">
                <a:solidFill>
                  <a:srgbClr val="00B050"/>
                </a:solidFill>
              </a:rPr>
              <a:t> protíná osu souměrnosti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85720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429388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49" grpId="0"/>
      <p:bldP spid="55" grpId="0"/>
      <p:bldP spid="56" grpId="0"/>
      <p:bldP spid="57" grpId="0"/>
      <p:bldP spid="58" grpId="0"/>
      <p:bldP spid="59" grpId="0"/>
      <p:bldP spid="60" grpId="0"/>
      <p:bldP spid="18" grpId="0"/>
      <p:bldP spid="19" grpId="0" animBg="1"/>
      <p:bldP spid="25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Přímá spojovací čára 29"/>
          <p:cNvCxnSpPr/>
          <p:nvPr/>
        </p:nvCxnSpPr>
        <p:spPr>
          <a:xfrm>
            <a:off x="3143240" y="1285860"/>
            <a:ext cx="0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0800000">
            <a:off x="571472" y="3071810"/>
            <a:ext cx="664373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857224" y="2643182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571736" y="2571744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43240" y="92867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Lucida Handwriting" pitchFamily="66" charset="0"/>
              </a:rPr>
              <a:t>o</a:t>
            </a:r>
            <a:endParaRPr lang="cs-CZ" sz="2000" dirty="0">
              <a:latin typeface="Lucida Handwriting" pitchFamily="66" charset="0"/>
            </a:endParaRPr>
          </a:p>
        </p:txBody>
      </p:sp>
      <p:cxnSp>
        <p:nvCxnSpPr>
          <p:cNvPr id="47" name="Přímá spojovací čára 46"/>
          <p:cNvCxnSpPr/>
          <p:nvPr/>
        </p:nvCxnSpPr>
        <p:spPr>
          <a:xfrm>
            <a:off x="1000100" y="3071810"/>
            <a:ext cx="57606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5214942" y="2643182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  <a:r>
              <a:rPr lang="el-GR" sz="1600" dirty="0" smtClean="0">
                <a:latin typeface="Calibri"/>
              </a:rPr>
              <a:t>ʹ</a:t>
            </a:r>
            <a:endParaRPr lang="cs-CZ" sz="16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cxnSp>
        <p:nvCxnSpPr>
          <p:cNvPr id="54" name="Přímá spojovací čára 53"/>
          <p:cNvCxnSpPr/>
          <p:nvPr/>
        </p:nvCxnSpPr>
        <p:spPr>
          <a:xfrm>
            <a:off x="428596" y="3071810"/>
            <a:ext cx="607223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143240" y="2643182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6" name="Obdélník 55"/>
          <p:cNvSpPr/>
          <p:nvPr/>
        </p:nvSpPr>
        <p:spPr>
          <a:xfrm>
            <a:off x="3214678" y="3071810"/>
            <a:ext cx="420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A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072330" y="428625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 (</a:t>
            </a:r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): A  </a:t>
            </a:r>
            <a:r>
              <a:rPr lang="cs-CZ" sz="1600" b="1" dirty="0" smtClean="0">
                <a:latin typeface="Calibri"/>
              </a:rPr>
              <a:t>→  A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786578" y="2143116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 (o</a:t>
            </a:r>
            <a:r>
              <a:rPr lang="cs-CZ" sz="1600" b="1" dirty="0" smtClean="0"/>
              <a:t>): B  </a:t>
            </a:r>
            <a:r>
              <a:rPr lang="cs-CZ" sz="1600" b="1" dirty="0" smtClean="0">
                <a:latin typeface="Calibri"/>
              </a:rPr>
              <a:t>→  B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57224" y="1928802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IBB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IB</a:t>
            </a:r>
            <a:r>
              <a:rPr lang="el-GR" sz="2000" b="1" dirty="0" smtClean="0">
                <a:latin typeface="Calibri"/>
              </a:rPr>
              <a:t>ʹ</a:t>
            </a:r>
            <a:r>
              <a:rPr lang="cs-CZ" sz="2000" b="1" dirty="0" smtClean="0"/>
              <a:t>B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14348" y="4357694"/>
            <a:ext cx="184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IAA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IA´A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5085184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 (</a:t>
            </a:r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): p </a:t>
            </a:r>
            <a:r>
              <a:rPr lang="cs-CZ" sz="2400" dirty="0" smtClean="0">
                <a:solidFill>
                  <a:srgbClr val="FF0000"/>
                </a:solidFill>
                <a:latin typeface="Calibri"/>
              </a:rPr>
              <a:t>→ </a:t>
            </a:r>
            <a:r>
              <a:rPr lang="cs-CZ" sz="2400" dirty="0" err="1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l-GR" sz="2400" dirty="0" smtClean="0">
                <a:solidFill>
                  <a:srgbClr val="FF0000"/>
                </a:solidFill>
                <a:latin typeface="Calibri"/>
              </a:rPr>
              <a:t>ʹ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57224" y="5643578"/>
            <a:ext cx="6953827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 osové souměrnosti s osou </a:t>
            </a:r>
            <a:r>
              <a:rPr lang="cs-CZ" sz="2000" b="1" i="1" dirty="0" smtClean="0">
                <a:latin typeface="Lucida Handwriting" pitchFamily="66" charset="0"/>
              </a:rPr>
              <a:t>o </a:t>
            </a:r>
            <a:r>
              <a:rPr lang="cs-CZ" sz="2000" b="1" dirty="0" smtClean="0">
                <a:latin typeface="Lucida Handwriting" pitchFamily="66" charset="0"/>
              </a:rPr>
              <a:t> </a:t>
            </a:r>
            <a:r>
              <a:rPr lang="cs-CZ" sz="2000" b="1" dirty="0" smtClean="0"/>
              <a:t>je  obrazem  přímky </a:t>
            </a:r>
            <a:r>
              <a:rPr lang="cs-CZ" sz="2000" b="1" i="1" dirty="0" smtClean="0"/>
              <a:t>p </a:t>
            </a:r>
            <a:r>
              <a:rPr lang="cs-CZ" sz="2000" b="1" dirty="0" smtClean="0"/>
              <a:t>úsečka </a:t>
            </a:r>
            <a:r>
              <a:rPr lang="cs-CZ" sz="2000" b="1" i="1" dirty="0" smtClean="0"/>
              <a:t>p</a:t>
            </a:r>
            <a:r>
              <a:rPr lang="cs-CZ" sz="2000" b="1" i="1" dirty="0" smtClean="0">
                <a:latin typeface="Calibri"/>
              </a:rPr>
              <a:t>´ </a:t>
            </a:r>
          </a:p>
          <a:p>
            <a:r>
              <a:rPr lang="cs-CZ" sz="2000" b="1" dirty="0" smtClean="0">
                <a:latin typeface="Calibri"/>
              </a:rPr>
              <a:t>shodná s původní přímkou </a:t>
            </a:r>
            <a:r>
              <a:rPr lang="cs-CZ" sz="2000" b="1" i="1" dirty="0" smtClean="0">
                <a:latin typeface="Calibri"/>
              </a:rPr>
              <a:t>p. </a:t>
            </a:r>
          </a:p>
          <a:p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428596" y="214290"/>
            <a:ext cx="4485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c) přímka </a:t>
            </a:r>
            <a:r>
              <a:rPr lang="cs-CZ" sz="2000" b="1" i="1" dirty="0" smtClean="0">
                <a:solidFill>
                  <a:srgbClr val="00B050"/>
                </a:solidFill>
              </a:rPr>
              <a:t>p</a:t>
            </a:r>
            <a:r>
              <a:rPr lang="cs-CZ" sz="2000" b="1" dirty="0" smtClean="0">
                <a:solidFill>
                  <a:srgbClr val="00B050"/>
                </a:solidFill>
              </a:rPr>
              <a:t> je kolmá na osu souměrnosti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14282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286512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P´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428992" y="2571744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B´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9" grpId="0"/>
      <p:bldP spid="55" grpId="0"/>
      <p:bldP spid="56" grpId="0"/>
      <p:bldP spid="57" grpId="0"/>
      <p:bldP spid="58" grpId="0"/>
      <p:bldP spid="59" grpId="0"/>
      <p:bldP spid="60" grpId="0"/>
      <p:bldP spid="18" grpId="0"/>
      <p:bldP spid="19" grpId="0" animBg="1"/>
      <p:bldP spid="25" grpId="0"/>
      <p:bldP spid="29" grpId="0"/>
      <p:bldP spid="2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Přímá spojovací čára 29"/>
          <p:cNvCxnSpPr/>
          <p:nvPr/>
        </p:nvCxnSpPr>
        <p:spPr>
          <a:xfrm>
            <a:off x="3143240" y="1285860"/>
            <a:ext cx="0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-713618" y="2856702"/>
            <a:ext cx="3286148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85786" y="3714752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  A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85786" y="1857364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   B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43240" y="92867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Lucida Handwriting" pitchFamily="66" charset="0"/>
              </a:rPr>
              <a:t>o</a:t>
            </a:r>
            <a:endParaRPr lang="cs-CZ" sz="2000" dirty="0">
              <a:latin typeface="Lucida Handwriting" pitchFamily="66" charset="0"/>
            </a:endParaRPr>
          </a:p>
        </p:txBody>
      </p:sp>
      <p:cxnSp>
        <p:nvCxnSpPr>
          <p:cNvPr id="47" name="Přímá spojovací čára 46"/>
          <p:cNvCxnSpPr/>
          <p:nvPr/>
        </p:nvCxnSpPr>
        <p:spPr>
          <a:xfrm flipV="1">
            <a:off x="971600" y="4143380"/>
            <a:ext cx="4386218" cy="5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5214942" y="1857364"/>
            <a:ext cx="5613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   B</a:t>
            </a:r>
            <a:r>
              <a:rPr lang="el-GR" sz="2000" dirty="0" smtClean="0">
                <a:latin typeface="Calibri"/>
              </a:rPr>
              <a:t>ʹ</a:t>
            </a:r>
            <a:endParaRPr lang="cs-CZ" sz="2000" dirty="0" smtClean="0">
              <a:latin typeface="Calibri"/>
            </a:endParaRPr>
          </a:p>
          <a:p>
            <a:r>
              <a:rPr lang="cs-CZ" sz="2000" dirty="0" smtClean="0">
                <a:latin typeface="Calibri"/>
              </a:rPr>
              <a:t>x</a:t>
            </a:r>
          </a:p>
          <a:p>
            <a:endParaRPr lang="cs-CZ" sz="16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214942" y="3714752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</a:t>
            </a:r>
            <a:r>
              <a:rPr lang="el-GR" sz="1600" dirty="0" smtClean="0">
                <a:latin typeface="Calibri"/>
              </a:rPr>
              <a:t>ʹ</a:t>
            </a:r>
            <a:endParaRPr lang="cs-CZ" sz="16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cxnSp>
        <p:nvCxnSpPr>
          <p:cNvPr id="54" name="Přímá spojovací čára 53"/>
          <p:cNvCxnSpPr/>
          <p:nvPr/>
        </p:nvCxnSpPr>
        <p:spPr>
          <a:xfrm rot="5400000">
            <a:off x="3607587" y="2893215"/>
            <a:ext cx="350046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071802" y="2000240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6" name="Obdélník 55"/>
          <p:cNvSpPr/>
          <p:nvPr/>
        </p:nvSpPr>
        <p:spPr>
          <a:xfrm>
            <a:off x="3143240" y="3714752"/>
            <a:ext cx="420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A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072330" y="464344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 (</a:t>
            </a:r>
            <a:r>
              <a:rPr lang="cs-CZ" sz="1600" b="1" dirty="0" smtClean="0">
                <a:latin typeface="Lucida Handwriting" pitchFamily="66" charset="0"/>
              </a:rPr>
              <a:t>o</a:t>
            </a:r>
            <a:r>
              <a:rPr lang="cs-CZ" sz="1600" b="1" dirty="0" smtClean="0"/>
              <a:t>): A  </a:t>
            </a:r>
            <a:r>
              <a:rPr lang="cs-CZ" sz="1600" b="1" dirty="0" smtClean="0">
                <a:latin typeface="Calibri"/>
              </a:rPr>
              <a:t>→  A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858016" y="1714488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Lucida Handwriting" pitchFamily="66" charset="0"/>
              </a:rPr>
              <a:t>O (o</a:t>
            </a:r>
            <a:r>
              <a:rPr lang="cs-CZ" sz="1600" b="1" dirty="0" smtClean="0"/>
              <a:t>): B  </a:t>
            </a:r>
            <a:r>
              <a:rPr lang="cs-CZ" sz="1600" b="1" dirty="0" smtClean="0">
                <a:latin typeface="Calibri"/>
              </a:rPr>
              <a:t>→  B</a:t>
            </a:r>
            <a:r>
              <a:rPr lang="el-GR" sz="1600" b="1" dirty="0" smtClean="0">
                <a:latin typeface="Calibri"/>
              </a:rPr>
              <a:t>ʹ</a:t>
            </a:r>
            <a:endParaRPr lang="cs-CZ" sz="16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1000100" y="714356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IBB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IB</a:t>
            </a:r>
            <a:r>
              <a:rPr lang="el-GR" sz="2000" b="1" dirty="0" smtClean="0">
                <a:latin typeface="Calibri"/>
              </a:rPr>
              <a:t>ʹ</a:t>
            </a:r>
            <a:r>
              <a:rPr lang="cs-CZ" sz="2000" b="1" dirty="0" smtClean="0"/>
              <a:t>B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85786" y="4786322"/>
            <a:ext cx="184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IAA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IA´A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5085184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 (</a:t>
            </a:r>
            <a:r>
              <a:rPr lang="cs-CZ" sz="2400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</a:rPr>
              <a:t>): p </a:t>
            </a:r>
            <a:r>
              <a:rPr lang="cs-CZ" sz="2400" dirty="0" smtClean="0">
                <a:solidFill>
                  <a:srgbClr val="FF0000"/>
                </a:solidFill>
                <a:latin typeface="Calibri"/>
              </a:rPr>
              <a:t>→ </a:t>
            </a:r>
            <a:r>
              <a:rPr lang="cs-CZ" sz="2400" dirty="0" err="1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l-GR" sz="2400" dirty="0" smtClean="0">
                <a:solidFill>
                  <a:srgbClr val="FF0000"/>
                </a:solidFill>
                <a:latin typeface="Calibri"/>
              </a:rPr>
              <a:t>ʹ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57224" y="5643578"/>
            <a:ext cx="703558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 osové souměrnosti s osou </a:t>
            </a:r>
            <a:r>
              <a:rPr lang="cs-CZ" sz="2000" b="1" i="1" dirty="0" smtClean="0">
                <a:latin typeface="Lucida Handwriting" pitchFamily="66" charset="0"/>
              </a:rPr>
              <a:t>o </a:t>
            </a:r>
            <a:r>
              <a:rPr lang="cs-CZ" sz="2000" b="1" dirty="0" smtClean="0">
                <a:latin typeface="Lucida Handwriting" pitchFamily="66" charset="0"/>
              </a:rPr>
              <a:t> </a:t>
            </a:r>
            <a:r>
              <a:rPr lang="cs-CZ" sz="2000" b="1" dirty="0" smtClean="0"/>
              <a:t>je  obrazem  přímky </a:t>
            </a:r>
            <a:r>
              <a:rPr lang="cs-CZ" sz="2000" b="1" i="1" dirty="0" smtClean="0"/>
              <a:t>p</a:t>
            </a:r>
            <a:r>
              <a:rPr lang="cs-CZ" sz="2000" b="1" dirty="0" smtClean="0"/>
              <a:t> přímka </a:t>
            </a:r>
            <a:r>
              <a:rPr lang="cs-CZ" sz="2000" b="1" i="1" dirty="0" smtClean="0"/>
              <a:t>p</a:t>
            </a:r>
            <a:r>
              <a:rPr lang="cs-CZ" sz="2000" b="1" i="1" dirty="0" smtClean="0">
                <a:latin typeface="Calibri"/>
              </a:rPr>
              <a:t>´, </a:t>
            </a:r>
          </a:p>
          <a:p>
            <a:r>
              <a:rPr lang="cs-CZ" sz="2000" b="1" i="1" dirty="0" smtClean="0">
                <a:latin typeface="Calibri"/>
              </a:rPr>
              <a:t>obě přímky jsou rovnoběžné s osou </a:t>
            </a:r>
            <a:r>
              <a:rPr lang="cs-CZ" sz="2000" b="1" i="1" dirty="0" smtClean="0">
                <a:latin typeface="Lucida Handwriting" pitchFamily="66" charset="0"/>
              </a:rPr>
              <a:t>o .</a:t>
            </a:r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428596" y="214290"/>
            <a:ext cx="506138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d</a:t>
            </a:r>
            <a:r>
              <a:rPr lang="cs-CZ" sz="2000" b="1" dirty="0" smtClean="0">
                <a:solidFill>
                  <a:srgbClr val="00B050"/>
                </a:solidFill>
              </a:rPr>
              <a:t>) přímka </a:t>
            </a:r>
            <a:r>
              <a:rPr lang="cs-CZ" sz="2000" b="1" i="1" dirty="0" smtClean="0">
                <a:solidFill>
                  <a:srgbClr val="00B050"/>
                </a:solidFill>
              </a:rPr>
              <a:t>p</a:t>
            </a:r>
            <a:r>
              <a:rPr lang="cs-CZ" sz="2000" b="1" dirty="0" smtClean="0">
                <a:solidFill>
                  <a:srgbClr val="00B050"/>
                </a:solidFill>
              </a:rPr>
              <a:t> je rovnoběžná s osou souměrnosti</a:t>
            </a:r>
          </a:p>
          <a:p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572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500694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P´</a:t>
            </a:r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1000100" y="2357430"/>
            <a:ext cx="43577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49" grpId="0"/>
      <p:bldP spid="55" grpId="0"/>
      <p:bldP spid="56" grpId="0"/>
      <p:bldP spid="57" grpId="0"/>
      <p:bldP spid="58" grpId="0"/>
      <p:bldP spid="59" grpId="0"/>
      <p:bldP spid="60" grpId="0"/>
      <p:bldP spid="18" grpId="0"/>
      <p:bldP spid="19" grpId="0" animBg="1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Přímá spojovací čára 29"/>
          <p:cNvCxnSpPr/>
          <p:nvPr/>
        </p:nvCxnSpPr>
        <p:spPr>
          <a:xfrm>
            <a:off x="3851920" y="1124744"/>
            <a:ext cx="0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947281" y="1953121"/>
            <a:ext cx="2220278" cy="217164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55576" y="3645024"/>
            <a:ext cx="333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A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000364" y="142873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</a:p>
          <a:p>
            <a:r>
              <a:rPr lang="cs-CZ" sz="1600" dirty="0" smtClean="0"/>
              <a:t>x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851920" y="1052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Lucida Handwriting" pitchFamily="66" charset="0"/>
              </a:rPr>
              <a:t>o</a:t>
            </a:r>
            <a:endParaRPr lang="cs-CZ" sz="2000" dirty="0">
              <a:latin typeface="Lucida Handwriting" pitchFamily="66" charset="0"/>
            </a:endParaRPr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3131840" y="1916832"/>
            <a:ext cx="1368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971600" y="4149080"/>
            <a:ext cx="57606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4429124" y="1428736"/>
            <a:ext cx="38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el-GR" sz="2000" dirty="0" smtClean="0">
                <a:latin typeface="Calibri"/>
              </a:rPr>
              <a:t>ʹ</a:t>
            </a:r>
            <a:endParaRPr lang="cs-CZ" sz="20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660232" y="3717032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A</a:t>
            </a:r>
            <a:r>
              <a:rPr lang="el-GR" sz="2000" dirty="0" smtClean="0">
                <a:latin typeface="Calibri"/>
              </a:rPr>
              <a:t>ʹ</a:t>
            </a:r>
            <a:endParaRPr lang="cs-CZ" sz="20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x</a:t>
            </a:r>
            <a:endParaRPr lang="cs-CZ" sz="1600" dirty="0"/>
          </a:p>
        </p:txBody>
      </p:sp>
      <p:cxnSp>
        <p:nvCxnSpPr>
          <p:cNvPr id="54" name="Přímá spojovací čára 53"/>
          <p:cNvCxnSpPr/>
          <p:nvPr/>
        </p:nvCxnSpPr>
        <p:spPr>
          <a:xfrm>
            <a:off x="4572000" y="1916832"/>
            <a:ext cx="2232248" cy="2232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419872" y="1412776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6" name="Obdélník 55"/>
          <p:cNvSpPr/>
          <p:nvPr/>
        </p:nvSpPr>
        <p:spPr>
          <a:xfrm>
            <a:off x="3500430" y="3714752"/>
            <a:ext cx="420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A</a:t>
            </a:r>
            <a:r>
              <a:rPr lang="cs-CZ" sz="2000" baseline="-25000" dirty="0" smtClean="0"/>
              <a:t>1</a:t>
            </a:r>
            <a:endParaRPr lang="cs-CZ" sz="20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072330" y="4286256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Lucida Handwriting" pitchFamily="66" charset="0"/>
              </a:rPr>
              <a:t>O</a:t>
            </a:r>
            <a:r>
              <a:rPr lang="cs-CZ" sz="2400" b="1" dirty="0" smtClean="0"/>
              <a:t> (</a:t>
            </a:r>
            <a:r>
              <a:rPr lang="cs-CZ" sz="2400" b="1" dirty="0" smtClean="0">
                <a:latin typeface="Lucida Handwriting" pitchFamily="66" charset="0"/>
              </a:rPr>
              <a:t>o</a:t>
            </a:r>
            <a:r>
              <a:rPr lang="cs-CZ" sz="2400" b="1" dirty="0" smtClean="0"/>
              <a:t>): A  </a:t>
            </a:r>
            <a:r>
              <a:rPr lang="cs-CZ" sz="2400" b="1" dirty="0" smtClean="0">
                <a:latin typeface="Calibri"/>
              </a:rPr>
              <a:t>→  A</a:t>
            </a:r>
            <a:r>
              <a:rPr lang="el-GR" sz="2400" b="1" dirty="0" smtClean="0">
                <a:latin typeface="Calibri"/>
              </a:rPr>
              <a:t>ʹ</a:t>
            </a:r>
            <a:endParaRPr lang="cs-CZ" sz="24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858016" y="1714488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sz="2400" b="1" dirty="0" smtClean="0">
                <a:latin typeface="Lucida Handwriting" pitchFamily="66" charset="0"/>
              </a:rPr>
              <a:t> (o</a:t>
            </a:r>
            <a:r>
              <a:rPr lang="cs-CZ" sz="2400" b="1" dirty="0" smtClean="0"/>
              <a:t>): B  </a:t>
            </a:r>
            <a:r>
              <a:rPr lang="cs-CZ" sz="2400" b="1" dirty="0" smtClean="0">
                <a:latin typeface="Calibri"/>
              </a:rPr>
              <a:t>→  </a:t>
            </a:r>
            <a:r>
              <a:rPr lang="cs-CZ" sz="2400" b="1" dirty="0" err="1" smtClean="0">
                <a:latin typeface="Calibri"/>
              </a:rPr>
              <a:t>B</a:t>
            </a:r>
            <a:r>
              <a:rPr lang="cs-CZ" sz="2400" b="1" dirty="0" smtClean="0">
                <a:latin typeface="Calibri"/>
              </a:rPr>
              <a:t>´</a:t>
            </a:r>
            <a:endParaRPr lang="cs-CZ" sz="16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57224" y="171448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IBB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IB</a:t>
            </a:r>
            <a:r>
              <a:rPr lang="el-GR" sz="2000" b="1" dirty="0" smtClean="0">
                <a:latin typeface="Calibri"/>
              </a:rPr>
              <a:t>ʹ</a:t>
            </a:r>
            <a:r>
              <a:rPr lang="cs-CZ" sz="2000" b="1" dirty="0" smtClean="0"/>
              <a:t>B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85786" y="4357694"/>
            <a:ext cx="184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IAA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I= IA´A</a:t>
            </a:r>
            <a:r>
              <a:rPr lang="cs-CZ" sz="2000" b="1" baseline="-25000" dirty="0" smtClean="0"/>
              <a:t>1</a:t>
            </a:r>
            <a:r>
              <a:rPr lang="cs-CZ" sz="2000" b="1" dirty="0" smtClean="0">
                <a:latin typeface="Calibri"/>
              </a:rPr>
              <a:t>I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5085184"/>
            <a:ext cx="2332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O(</a:t>
            </a:r>
            <a:r>
              <a:rPr lang="cs-CZ" sz="2400" b="1" dirty="0" smtClean="0">
                <a:solidFill>
                  <a:srgbClr val="FF0000"/>
                </a:solidFill>
                <a:latin typeface="Lucida Handwriting" pitchFamily="66" charset="0"/>
              </a:rPr>
              <a:t>o</a:t>
            </a:r>
            <a:r>
              <a:rPr lang="cs-CZ" sz="2400" b="1" dirty="0" smtClean="0">
                <a:solidFill>
                  <a:srgbClr val="FF0000"/>
                </a:solidFill>
              </a:rPr>
              <a:t>): AB </a:t>
            </a:r>
            <a:r>
              <a:rPr lang="cs-CZ" sz="2400" b="1" dirty="0" smtClean="0">
                <a:solidFill>
                  <a:srgbClr val="FF0000"/>
                </a:solidFill>
                <a:latin typeface="Calibri"/>
              </a:rPr>
              <a:t>→ A</a:t>
            </a:r>
            <a:r>
              <a:rPr lang="el-GR" sz="2400" b="1" dirty="0" smtClean="0">
                <a:solidFill>
                  <a:srgbClr val="FF0000"/>
                </a:solidFill>
                <a:latin typeface="Calibri"/>
              </a:rPr>
              <a:t>ʹ</a:t>
            </a:r>
            <a:r>
              <a:rPr lang="cs-CZ" sz="2400" b="1" dirty="0" smtClean="0">
                <a:solidFill>
                  <a:srgbClr val="FF0000"/>
                </a:solidFill>
                <a:latin typeface="Calibri"/>
              </a:rPr>
              <a:t> B</a:t>
            </a:r>
            <a:r>
              <a:rPr lang="el-GR" sz="2400" b="1" dirty="0" smtClean="0">
                <a:solidFill>
                  <a:srgbClr val="FF0000"/>
                </a:solidFill>
                <a:latin typeface="Calibri"/>
              </a:rPr>
              <a:t>ʹ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57224" y="5643578"/>
            <a:ext cx="7292061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 osové souměrnosti s osou </a:t>
            </a:r>
            <a:r>
              <a:rPr lang="cs-CZ" sz="2000" b="1" i="1" dirty="0" smtClean="0"/>
              <a:t>o</a:t>
            </a:r>
            <a:r>
              <a:rPr lang="cs-CZ" sz="2000" b="1" dirty="0" smtClean="0"/>
              <a:t> je  obrazem  úsečky </a:t>
            </a:r>
            <a:r>
              <a:rPr lang="cs-CZ" sz="2000" b="1" i="1" dirty="0" smtClean="0"/>
              <a:t>AB</a:t>
            </a:r>
            <a:r>
              <a:rPr lang="cs-CZ" sz="2000" b="1" dirty="0" smtClean="0"/>
              <a:t> úsečka </a:t>
            </a:r>
            <a:r>
              <a:rPr lang="cs-CZ" sz="2000" b="1" i="1" dirty="0" smtClean="0"/>
              <a:t>A</a:t>
            </a:r>
            <a:r>
              <a:rPr lang="el-GR" sz="2000" b="1" i="1" dirty="0" smtClean="0">
                <a:latin typeface="Calibri"/>
              </a:rPr>
              <a:t>ʹ</a:t>
            </a:r>
            <a:r>
              <a:rPr lang="cs-CZ" sz="2000" b="1" i="1" dirty="0" smtClean="0">
                <a:latin typeface="Calibri"/>
              </a:rPr>
              <a:t> B´, </a:t>
            </a:r>
          </a:p>
          <a:p>
            <a:r>
              <a:rPr lang="cs-CZ" sz="2000" b="1" i="1" dirty="0" smtClean="0">
                <a:latin typeface="Calibri"/>
              </a:rPr>
              <a:t>která je s původní úsečkou stejně dlouhá. Platí: IABI = IA´B´I</a:t>
            </a:r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500034" y="714356"/>
            <a:ext cx="1724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smtClean="0"/>
              <a:t>3. </a:t>
            </a:r>
            <a:r>
              <a:rPr lang="cs-CZ" sz="2800" b="1" dirty="0" smtClean="0"/>
              <a:t>ÚSEČKA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49" grpId="0"/>
      <p:bldP spid="55" grpId="0"/>
      <p:bldP spid="56" grpId="0"/>
      <p:bldP spid="57" grpId="0"/>
      <p:bldP spid="58" grpId="0"/>
      <p:bldP spid="59" grpId="0"/>
      <p:bldP spid="60" grpId="0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384</Words>
  <Application>Microsoft Office PowerPoint</Application>
  <PresentationFormat>Předvádění na obrazovce (4:3)</PresentationFormat>
  <Paragraphs>101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ZŠ Dr. Joklíka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Habáňová</dc:creator>
  <cp:lastModifiedBy>Uzivatel</cp:lastModifiedBy>
  <cp:revision>250</cp:revision>
  <dcterms:created xsi:type="dcterms:W3CDTF">2011-10-25T06:56:40Z</dcterms:created>
  <dcterms:modified xsi:type="dcterms:W3CDTF">2020-03-11T19:56:17Z</dcterms:modified>
</cp:coreProperties>
</file>